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60" r:id="rId3"/>
    <p:sldId id="277" r:id="rId4"/>
    <p:sldId id="278" r:id="rId5"/>
    <p:sldId id="279" r:id="rId6"/>
    <p:sldId id="280" r:id="rId7"/>
    <p:sldId id="399" r:id="rId8"/>
    <p:sldId id="400" r:id="rId9"/>
    <p:sldId id="402" r:id="rId10"/>
    <p:sldId id="401" r:id="rId11"/>
    <p:sldId id="394" r:id="rId12"/>
    <p:sldId id="395" r:id="rId13"/>
    <p:sldId id="281" r:id="rId14"/>
    <p:sldId id="282" r:id="rId15"/>
    <p:sldId id="283" r:id="rId16"/>
    <p:sldId id="284" r:id="rId17"/>
    <p:sldId id="285" r:id="rId18"/>
    <p:sldId id="286" r:id="rId19"/>
    <p:sldId id="287" r:id="rId20"/>
    <p:sldId id="288" r:id="rId21"/>
    <p:sldId id="289" r:id="rId22"/>
    <p:sldId id="290" r:id="rId23"/>
    <p:sldId id="291" r:id="rId24"/>
    <p:sldId id="396" r:id="rId25"/>
    <p:sldId id="328" r:id="rId26"/>
    <p:sldId id="329" r:id="rId27"/>
    <p:sldId id="398" r:id="rId28"/>
    <p:sldId id="397" r:id="rId29"/>
    <p:sldId id="416" r:id="rId30"/>
    <p:sldId id="343" r:id="rId31"/>
    <p:sldId id="330" r:id="rId32"/>
    <p:sldId id="331" r:id="rId33"/>
    <p:sldId id="332" r:id="rId34"/>
    <p:sldId id="333" r:id="rId35"/>
    <p:sldId id="418" r:id="rId36"/>
    <p:sldId id="417" r:id="rId37"/>
    <p:sldId id="334" r:id="rId38"/>
    <p:sldId id="335" r:id="rId39"/>
    <p:sldId id="336" r:id="rId40"/>
    <p:sldId id="337" r:id="rId41"/>
    <p:sldId id="338" r:id="rId42"/>
    <p:sldId id="339" r:id="rId43"/>
    <p:sldId id="340" r:id="rId44"/>
    <p:sldId id="344" r:id="rId45"/>
    <p:sldId id="345" r:id="rId46"/>
    <p:sldId id="346" r:id="rId47"/>
    <p:sldId id="347" r:id="rId48"/>
    <p:sldId id="349" r:id="rId49"/>
    <p:sldId id="348" r:id="rId50"/>
    <p:sldId id="350" r:id="rId51"/>
    <p:sldId id="351" r:id="rId52"/>
    <p:sldId id="352" r:id="rId53"/>
    <p:sldId id="353" r:id="rId54"/>
    <p:sldId id="354" r:id="rId55"/>
    <p:sldId id="355" r:id="rId56"/>
    <p:sldId id="356" r:id="rId57"/>
    <p:sldId id="358" r:id="rId58"/>
    <p:sldId id="357" r:id="rId59"/>
    <p:sldId id="359" r:id="rId60"/>
    <p:sldId id="360" r:id="rId61"/>
    <p:sldId id="361" r:id="rId62"/>
    <p:sldId id="362" r:id="rId63"/>
    <p:sldId id="403" r:id="rId64"/>
    <p:sldId id="404" r:id="rId65"/>
    <p:sldId id="405" r:id="rId66"/>
    <p:sldId id="406" r:id="rId67"/>
    <p:sldId id="387" r:id="rId68"/>
    <p:sldId id="388" r:id="rId69"/>
    <p:sldId id="389" r:id="rId70"/>
    <p:sldId id="390" r:id="rId71"/>
    <p:sldId id="391" r:id="rId72"/>
    <p:sldId id="392" r:id="rId73"/>
    <p:sldId id="393" r:id="rId74"/>
    <p:sldId id="371" r:id="rId75"/>
    <p:sldId id="370" r:id="rId76"/>
    <p:sldId id="407" r:id="rId77"/>
    <p:sldId id="408" r:id="rId78"/>
    <p:sldId id="409" r:id="rId79"/>
    <p:sldId id="410" r:id="rId80"/>
    <p:sldId id="411" r:id="rId81"/>
    <p:sldId id="412" r:id="rId82"/>
    <p:sldId id="413" r:id="rId83"/>
    <p:sldId id="414" r:id="rId84"/>
    <p:sldId id="415" r:id="rId85"/>
    <p:sldId id="378" r:id="rId86"/>
    <p:sldId id="379" r:id="rId87"/>
    <p:sldId id="381" r:id="rId88"/>
    <p:sldId id="382" r:id="rId89"/>
    <p:sldId id="383" r:id="rId90"/>
    <p:sldId id="384" r:id="rId91"/>
    <p:sldId id="385" r:id="rId92"/>
    <p:sldId id="386" r:id="rId93"/>
    <p:sldId id="259" r:id="rId94"/>
    <p:sldId id="261" r:id="rId95"/>
    <p:sldId id="258" r:id="rId96"/>
    <p:sldId id="263"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orient="horz" pos="4272" userDrawn="1">
          <p15:clr>
            <a:srgbClr val="A4A3A4"/>
          </p15:clr>
        </p15:guide>
        <p15:guide id="3" orient="horz" pos="240" userDrawn="1">
          <p15:clr>
            <a:srgbClr val="A4A3A4"/>
          </p15:clr>
        </p15:guide>
        <p15:guide id="4" orient="horz" pos="3888" userDrawn="1">
          <p15:clr>
            <a:srgbClr val="A4A3A4"/>
          </p15:clr>
        </p15:guide>
        <p15:guide id="5" orient="horz" pos="864" userDrawn="1">
          <p15:clr>
            <a:srgbClr val="A4A3A4"/>
          </p15:clr>
        </p15:guide>
        <p15:guide id="6" orient="horz" pos="3984" userDrawn="1">
          <p15:clr>
            <a:srgbClr val="A4A3A4"/>
          </p15:clr>
        </p15:guide>
        <p15:guide id="7" orient="horz" pos="96" userDrawn="1">
          <p15:clr>
            <a:srgbClr val="A4A3A4"/>
          </p15:clr>
        </p15:guide>
        <p15:guide id="8" pos="6720" userDrawn="1">
          <p15:clr>
            <a:srgbClr val="A4A3A4"/>
          </p15:clr>
        </p15:guide>
        <p15:guide id="9" pos="64" userDrawn="1">
          <p15:clr>
            <a:srgbClr val="A4A3A4"/>
          </p15:clr>
        </p15:guide>
        <p15:guide id="10" pos="7616" userDrawn="1">
          <p15:clr>
            <a:srgbClr val="A4A3A4"/>
          </p15:clr>
        </p15:guide>
        <p15:guide id="11" pos="128" userDrawn="1">
          <p15:clr>
            <a:srgbClr val="A4A3A4"/>
          </p15:clr>
        </p15:guide>
        <p15:guide id="12" pos="7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629" y="53"/>
      </p:cViewPr>
      <p:guideLst>
        <p:guide orient="horz" pos="768"/>
        <p:guide orient="horz" pos="4272"/>
        <p:guide orient="horz" pos="240"/>
        <p:guide orient="horz" pos="3888"/>
        <p:guide orient="horz" pos="864"/>
        <p:guide orient="horz" pos="3984"/>
        <p:guide orient="horz" pos="96"/>
        <p:guide pos="6720"/>
        <p:guide pos="64"/>
        <p:guide pos="7616"/>
        <p:guide pos="128"/>
        <p:guide pos="74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9FD4B-C4D5-4EF1-860C-B3D8CB2363E2}" type="doc">
      <dgm:prSet loTypeId="urn:microsoft.com/office/officeart/2005/8/layout/target3" loCatId="list" qsTypeId="urn:microsoft.com/office/officeart/2005/8/quickstyle/simple1" qsCatId="simple" csTypeId="urn:microsoft.com/office/officeart/2005/8/colors/colorful1" csCatId="colorful" phldr="1"/>
      <dgm:spPr/>
    </dgm:pt>
    <dgm:pt modelId="{88434DBF-F331-4CA1-B3F4-F13F38FA1660}">
      <dgm:prSet phldrT="[Text]"/>
      <dgm:spPr/>
      <dgm:t>
        <a:bodyPr/>
        <a:lstStyle/>
        <a:p>
          <a:r>
            <a:rPr lang="en-IN" b="1" dirty="0"/>
            <a:t>Interviews</a:t>
          </a:r>
        </a:p>
      </dgm:t>
    </dgm:pt>
    <dgm:pt modelId="{21A6FEA2-BDA2-4E22-8EEE-B7D627F643BC}" type="parTrans" cxnId="{87C1BBCF-9818-4004-90D4-85404E09327E}">
      <dgm:prSet/>
      <dgm:spPr/>
      <dgm:t>
        <a:bodyPr/>
        <a:lstStyle/>
        <a:p>
          <a:endParaRPr lang="en-IN" b="1"/>
        </a:p>
      </dgm:t>
    </dgm:pt>
    <dgm:pt modelId="{822A11AA-B10E-42D4-B159-21B9A3CA2575}" type="sibTrans" cxnId="{87C1BBCF-9818-4004-90D4-85404E09327E}">
      <dgm:prSet/>
      <dgm:spPr/>
      <dgm:t>
        <a:bodyPr/>
        <a:lstStyle/>
        <a:p>
          <a:endParaRPr lang="en-IN" b="1"/>
        </a:p>
      </dgm:t>
    </dgm:pt>
    <dgm:pt modelId="{93C2F206-ED93-4D74-BF3A-91D57E7BF770}">
      <dgm:prSet phldrT="[Text]"/>
      <dgm:spPr/>
      <dgm:t>
        <a:bodyPr/>
        <a:lstStyle/>
        <a:p>
          <a:r>
            <a:rPr lang="en-US" b="1" dirty="0"/>
            <a:t>Observation</a:t>
          </a:r>
          <a:endParaRPr lang="en-IN" b="1" dirty="0"/>
        </a:p>
      </dgm:t>
    </dgm:pt>
    <dgm:pt modelId="{4A87764F-2F03-455B-A3E5-168B62ED172E}" type="parTrans" cxnId="{B6343AD0-8DC6-4C06-A0DF-E93E55C07D84}">
      <dgm:prSet/>
      <dgm:spPr/>
      <dgm:t>
        <a:bodyPr/>
        <a:lstStyle/>
        <a:p>
          <a:endParaRPr lang="en-IN" b="1"/>
        </a:p>
      </dgm:t>
    </dgm:pt>
    <dgm:pt modelId="{F76273F3-E0AC-4A17-AFA1-966269F93390}" type="sibTrans" cxnId="{B6343AD0-8DC6-4C06-A0DF-E93E55C07D84}">
      <dgm:prSet/>
      <dgm:spPr/>
      <dgm:t>
        <a:bodyPr/>
        <a:lstStyle/>
        <a:p>
          <a:endParaRPr lang="en-IN" b="1"/>
        </a:p>
      </dgm:t>
    </dgm:pt>
    <dgm:pt modelId="{96138CF0-8384-452C-8108-6C999F703452}">
      <dgm:prSet/>
      <dgm:spPr/>
      <dgm:t>
        <a:bodyPr/>
        <a:lstStyle/>
        <a:p>
          <a:r>
            <a:rPr lang="en-US" b="1"/>
            <a:t>Questionnaires</a:t>
          </a:r>
          <a:endParaRPr lang="en-IN" b="1" dirty="0"/>
        </a:p>
      </dgm:t>
    </dgm:pt>
    <dgm:pt modelId="{3BFEA552-9284-4057-9C1D-7EDE669A7DF5}" type="parTrans" cxnId="{DD2C3EAF-35AA-49FE-B07F-8DE2B2AE444A}">
      <dgm:prSet/>
      <dgm:spPr/>
      <dgm:t>
        <a:bodyPr/>
        <a:lstStyle/>
        <a:p>
          <a:endParaRPr lang="en-IN" b="1"/>
        </a:p>
      </dgm:t>
    </dgm:pt>
    <dgm:pt modelId="{BD047889-64F7-407D-B338-A7395BC57C02}" type="sibTrans" cxnId="{DD2C3EAF-35AA-49FE-B07F-8DE2B2AE444A}">
      <dgm:prSet/>
      <dgm:spPr/>
      <dgm:t>
        <a:bodyPr/>
        <a:lstStyle/>
        <a:p>
          <a:endParaRPr lang="en-IN" b="1"/>
        </a:p>
      </dgm:t>
    </dgm:pt>
    <dgm:pt modelId="{7BDF0E47-D23E-4305-A3DD-EEFCDE13F9C7}" type="pres">
      <dgm:prSet presAssocID="{BD79FD4B-C4D5-4EF1-860C-B3D8CB2363E2}" presName="Name0" presStyleCnt="0">
        <dgm:presLayoutVars>
          <dgm:chMax val="7"/>
          <dgm:dir/>
          <dgm:animLvl val="lvl"/>
          <dgm:resizeHandles val="exact"/>
        </dgm:presLayoutVars>
      </dgm:prSet>
      <dgm:spPr/>
    </dgm:pt>
    <dgm:pt modelId="{BCB08868-DCC7-4D76-9FB9-45D2C0F55275}" type="pres">
      <dgm:prSet presAssocID="{88434DBF-F331-4CA1-B3F4-F13F38FA1660}" presName="circle1" presStyleLbl="node1" presStyleIdx="0" presStyleCnt="3"/>
      <dgm:spPr/>
    </dgm:pt>
    <dgm:pt modelId="{EF593EB7-170F-470F-A0D3-5C4ED30A702F}" type="pres">
      <dgm:prSet presAssocID="{88434DBF-F331-4CA1-B3F4-F13F38FA1660}" presName="space" presStyleCnt="0"/>
      <dgm:spPr/>
    </dgm:pt>
    <dgm:pt modelId="{724D15A5-B69F-48FC-AFA4-450ABBA0E080}" type="pres">
      <dgm:prSet presAssocID="{88434DBF-F331-4CA1-B3F4-F13F38FA1660}" presName="rect1" presStyleLbl="alignAcc1" presStyleIdx="0" presStyleCnt="3"/>
      <dgm:spPr/>
      <dgm:t>
        <a:bodyPr/>
        <a:lstStyle/>
        <a:p>
          <a:endParaRPr lang="en-US"/>
        </a:p>
      </dgm:t>
    </dgm:pt>
    <dgm:pt modelId="{8E3A85E2-DB81-476A-BEC0-6DDA4D2927B3}" type="pres">
      <dgm:prSet presAssocID="{96138CF0-8384-452C-8108-6C999F703452}" presName="vertSpace2" presStyleLbl="node1" presStyleIdx="0" presStyleCnt="3"/>
      <dgm:spPr/>
    </dgm:pt>
    <dgm:pt modelId="{98A4AE30-B3AA-4960-B449-AAB666D62CFD}" type="pres">
      <dgm:prSet presAssocID="{96138CF0-8384-452C-8108-6C999F703452}" presName="circle2" presStyleLbl="node1" presStyleIdx="1" presStyleCnt="3"/>
      <dgm:spPr/>
    </dgm:pt>
    <dgm:pt modelId="{EA2A9B63-8D31-4703-ABC0-6C0E723ED71F}" type="pres">
      <dgm:prSet presAssocID="{96138CF0-8384-452C-8108-6C999F703452}" presName="rect2" presStyleLbl="alignAcc1" presStyleIdx="1" presStyleCnt="3"/>
      <dgm:spPr/>
      <dgm:t>
        <a:bodyPr/>
        <a:lstStyle/>
        <a:p>
          <a:endParaRPr lang="en-US"/>
        </a:p>
      </dgm:t>
    </dgm:pt>
    <dgm:pt modelId="{A78E2960-AF6B-4AA1-8F1A-BF0A1E4054E5}" type="pres">
      <dgm:prSet presAssocID="{93C2F206-ED93-4D74-BF3A-91D57E7BF770}" presName="vertSpace3" presStyleLbl="node1" presStyleIdx="1" presStyleCnt="3"/>
      <dgm:spPr/>
    </dgm:pt>
    <dgm:pt modelId="{AA6E78FA-949A-4983-AE49-DEE4B1DB7F2E}" type="pres">
      <dgm:prSet presAssocID="{93C2F206-ED93-4D74-BF3A-91D57E7BF770}" presName="circle3" presStyleLbl="node1" presStyleIdx="2" presStyleCnt="3"/>
      <dgm:spPr/>
    </dgm:pt>
    <dgm:pt modelId="{8D07C4D7-9C58-416C-B05C-07EAA2581E66}" type="pres">
      <dgm:prSet presAssocID="{93C2F206-ED93-4D74-BF3A-91D57E7BF770}" presName="rect3" presStyleLbl="alignAcc1" presStyleIdx="2" presStyleCnt="3" custLinFactNeighborX="891" custLinFactNeighborY="12679"/>
      <dgm:spPr/>
      <dgm:t>
        <a:bodyPr/>
        <a:lstStyle/>
        <a:p>
          <a:endParaRPr lang="en-US"/>
        </a:p>
      </dgm:t>
    </dgm:pt>
    <dgm:pt modelId="{65862E2A-CAFE-4241-B3F2-B5727A491AA7}" type="pres">
      <dgm:prSet presAssocID="{88434DBF-F331-4CA1-B3F4-F13F38FA1660}" presName="rect1ParTxNoCh" presStyleLbl="alignAcc1" presStyleIdx="2" presStyleCnt="3">
        <dgm:presLayoutVars>
          <dgm:chMax val="1"/>
          <dgm:bulletEnabled val="1"/>
        </dgm:presLayoutVars>
      </dgm:prSet>
      <dgm:spPr/>
      <dgm:t>
        <a:bodyPr/>
        <a:lstStyle/>
        <a:p>
          <a:endParaRPr lang="en-US"/>
        </a:p>
      </dgm:t>
    </dgm:pt>
    <dgm:pt modelId="{53104E80-7CD0-435D-A89D-51F83E96DED7}" type="pres">
      <dgm:prSet presAssocID="{96138CF0-8384-452C-8108-6C999F703452}" presName="rect2ParTxNoCh" presStyleLbl="alignAcc1" presStyleIdx="2" presStyleCnt="3">
        <dgm:presLayoutVars>
          <dgm:chMax val="1"/>
          <dgm:bulletEnabled val="1"/>
        </dgm:presLayoutVars>
      </dgm:prSet>
      <dgm:spPr/>
      <dgm:t>
        <a:bodyPr/>
        <a:lstStyle/>
        <a:p>
          <a:endParaRPr lang="en-US"/>
        </a:p>
      </dgm:t>
    </dgm:pt>
    <dgm:pt modelId="{7D20919C-3DD5-458A-9761-B4535A45D9C7}" type="pres">
      <dgm:prSet presAssocID="{93C2F206-ED93-4D74-BF3A-91D57E7BF770}" presName="rect3ParTxNoCh" presStyleLbl="alignAcc1" presStyleIdx="2" presStyleCnt="3">
        <dgm:presLayoutVars>
          <dgm:chMax val="1"/>
          <dgm:bulletEnabled val="1"/>
        </dgm:presLayoutVars>
      </dgm:prSet>
      <dgm:spPr/>
      <dgm:t>
        <a:bodyPr/>
        <a:lstStyle/>
        <a:p>
          <a:endParaRPr lang="en-US"/>
        </a:p>
      </dgm:t>
    </dgm:pt>
  </dgm:ptLst>
  <dgm:cxnLst>
    <dgm:cxn modelId="{EF4DD2DD-2D29-4883-83C4-7C7A63335C14}" type="presOf" srcId="{93C2F206-ED93-4D74-BF3A-91D57E7BF770}" destId="{7D20919C-3DD5-458A-9761-B4535A45D9C7}" srcOrd="1" destOrd="0" presId="urn:microsoft.com/office/officeart/2005/8/layout/target3"/>
    <dgm:cxn modelId="{B6343AD0-8DC6-4C06-A0DF-E93E55C07D84}" srcId="{BD79FD4B-C4D5-4EF1-860C-B3D8CB2363E2}" destId="{93C2F206-ED93-4D74-BF3A-91D57E7BF770}" srcOrd="2" destOrd="0" parTransId="{4A87764F-2F03-455B-A3E5-168B62ED172E}" sibTransId="{F76273F3-E0AC-4A17-AFA1-966269F93390}"/>
    <dgm:cxn modelId="{DD2C3EAF-35AA-49FE-B07F-8DE2B2AE444A}" srcId="{BD79FD4B-C4D5-4EF1-860C-B3D8CB2363E2}" destId="{96138CF0-8384-452C-8108-6C999F703452}" srcOrd="1" destOrd="0" parTransId="{3BFEA552-9284-4057-9C1D-7EDE669A7DF5}" sibTransId="{BD047889-64F7-407D-B338-A7395BC57C02}"/>
    <dgm:cxn modelId="{3DF429CC-0025-4B28-9C8F-64EDDA033EEF}" type="presOf" srcId="{88434DBF-F331-4CA1-B3F4-F13F38FA1660}" destId="{65862E2A-CAFE-4241-B3F2-B5727A491AA7}" srcOrd="1" destOrd="0" presId="urn:microsoft.com/office/officeart/2005/8/layout/target3"/>
    <dgm:cxn modelId="{23D2461D-B44F-41B3-A3FE-F7238ADE1576}" type="presOf" srcId="{BD79FD4B-C4D5-4EF1-860C-B3D8CB2363E2}" destId="{7BDF0E47-D23E-4305-A3DD-EEFCDE13F9C7}" srcOrd="0" destOrd="0" presId="urn:microsoft.com/office/officeart/2005/8/layout/target3"/>
    <dgm:cxn modelId="{836135E3-5797-4310-99D8-5FCC73F9C356}" type="presOf" srcId="{96138CF0-8384-452C-8108-6C999F703452}" destId="{53104E80-7CD0-435D-A89D-51F83E96DED7}" srcOrd="1" destOrd="0" presId="urn:microsoft.com/office/officeart/2005/8/layout/target3"/>
    <dgm:cxn modelId="{8F811CEF-BE6B-40D9-A410-6BE42A18E83E}" type="presOf" srcId="{96138CF0-8384-452C-8108-6C999F703452}" destId="{EA2A9B63-8D31-4703-ABC0-6C0E723ED71F}" srcOrd="0" destOrd="0" presId="urn:microsoft.com/office/officeart/2005/8/layout/target3"/>
    <dgm:cxn modelId="{6E35FE85-C44D-4315-9C02-1649CC639CC2}" type="presOf" srcId="{93C2F206-ED93-4D74-BF3A-91D57E7BF770}" destId="{8D07C4D7-9C58-416C-B05C-07EAA2581E66}" srcOrd="0" destOrd="0" presId="urn:microsoft.com/office/officeart/2005/8/layout/target3"/>
    <dgm:cxn modelId="{7FEC7528-8712-4374-80C1-507EFF62A9B1}" type="presOf" srcId="{88434DBF-F331-4CA1-B3F4-F13F38FA1660}" destId="{724D15A5-B69F-48FC-AFA4-450ABBA0E080}" srcOrd="0" destOrd="0" presId="urn:microsoft.com/office/officeart/2005/8/layout/target3"/>
    <dgm:cxn modelId="{87C1BBCF-9818-4004-90D4-85404E09327E}" srcId="{BD79FD4B-C4D5-4EF1-860C-B3D8CB2363E2}" destId="{88434DBF-F331-4CA1-B3F4-F13F38FA1660}" srcOrd="0" destOrd="0" parTransId="{21A6FEA2-BDA2-4E22-8EEE-B7D627F643BC}" sibTransId="{822A11AA-B10E-42D4-B159-21B9A3CA2575}"/>
    <dgm:cxn modelId="{A66673C0-BCDC-4ADB-A8BA-CDC7B72542DD}" type="presParOf" srcId="{7BDF0E47-D23E-4305-A3DD-EEFCDE13F9C7}" destId="{BCB08868-DCC7-4D76-9FB9-45D2C0F55275}" srcOrd="0" destOrd="0" presId="urn:microsoft.com/office/officeart/2005/8/layout/target3"/>
    <dgm:cxn modelId="{BDA12C70-04F7-4AE4-A0B2-25B6FCD56B4F}" type="presParOf" srcId="{7BDF0E47-D23E-4305-A3DD-EEFCDE13F9C7}" destId="{EF593EB7-170F-470F-A0D3-5C4ED30A702F}" srcOrd="1" destOrd="0" presId="urn:microsoft.com/office/officeart/2005/8/layout/target3"/>
    <dgm:cxn modelId="{B1654330-9B5B-4A47-840B-00F8D0A2BDCB}" type="presParOf" srcId="{7BDF0E47-D23E-4305-A3DD-EEFCDE13F9C7}" destId="{724D15A5-B69F-48FC-AFA4-450ABBA0E080}" srcOrd="2" destOrd="0" presId="urn:microsoft.com/office/officeart/2005/8/layout/target3"/>
    <dgm:cxn modelId="{80895AE7-39A4-476A-9F02-2D734541E742}" type="presParOf" srcId="{7BDF0E47-D23E-4305-A3DD-EEFCDE13F9C7}" destId="{8E3A85E2-DB81-476A-BEC0-6DDA4D2927B3}" srcOrd="3" destOrd="0" presId="urn:microsoft.com/office/officeart/2005/8/layout/target3"/>
    <dgm:cxn modelId="{17EC303D-A72D-4616-BB3A-9D7441F39E1C}" type="presParOf" srcId="{7BDF0E47-D23E-4305-A3DD-EEFCDE13F9C7}" destId="{98A4AE30-B3AA-4960-B449-AAB666D62CFD}" srcOrd="4" destOrd="0" presId="urn:microsoft.com/office/officeart/2005/8/layout/target3"/>
    <dgm:cxn modelId="{B4360279-E956-42AC-9F14-967CC2F58407}" type="presParOf" srcId="{7BDF0E47-D23E-4305-A3DD-EEFCDE13F9C7}" destId="{EA2A9B63-8D31-4703-ABC0-6C0E723ED71F}" srcOrd="5" destOrd="0" presId="urn:microsoft.com/office/officeart/2005/8/layout/target3"/>
    <dgm:cxn modelId="{4D5C19D9-EDEF-41E4-A264-45FFB8A88B1F}" type="presParOf" srcId="{7BDF0E47-D23E-4305-A3DD-EEFCDE13F9C7}" destId="{A78E2960-AF6B-4AA1-8F1A-BF0A1E4054E5}" srcOrd="6" destOrd="0" presId="urn:microsoft.com/office/officeart/2005/8/layout/target3"/>
    <dgm:cxn modelId="{C4C12AF4-A9D6-4474-AF35-85B7D4621DB1}" type="presParOf" srcId="{7BDF0E47-D23E-4305-A3DD-EEFCDE13F9C7}" destId="{AA6E78FA-949A-4983-AE49-DEE4B1DB7F2E}" srcOrd="7" destOrd="0" presId="urn:microsoft.com/office/officeart/2005/8/layout/target3"/>
    <dgm:cxn modelId="{9FA8A92B-1783-4039-BD50-339EB4570875}" type="presParOf" srcId="{7BDF0E47-D23E-4305-A3DD-EEFCDE13F9C7}" destId="{8D07C4D7-9C58-416C-B05C-07EAA2581E66}" srcOrd="8" destOrd="0" presId="urn:microsoft.com/office/officeart/2005/8/layout/target3"/>
    <dgm:cxn modelId="{E99F8AED-75B6-423B-BBDA-529D2F180A7B}" type="presParOf" srcId="{7BDF0E47-D23E-4305-A3DD-EEFCDE13F9C7}" destId="{65862E2A-CAFE-4241-B3F2-B5727A491AA7}" srcOrd="9" destOrd="0" presId="urn:microsoft.com/office/officeart/2005/8/layout/target3"/>
    <dgm:cxn modelId="{80CC407F-D2DF-44AF-9AB8-C22F6750DCB1}" type="presParOf" srcId="{7BDF0E47-D23E-4305-A3DD-EEFCDE13F9C7}" destId="{53104E80-7CD0-435D-A89D-51F83E96DED7}" srcOrd="10" destOrd="0" presId="urn:microsoft.com/office/officeart/2005/8/layout/target3"/>
    <dgm:cxn modelId="{86D39411-35E5-43FD-BD6D-82402848C411}" type="presParOf" srcId="{7BDF0E47-D23E-4305-A3DD-EEFCDE13F9C7}" destId="{7D20919C-3DD5-458A-9761-B4535A45D9C7}"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F1359-98E9-4B1C-A061-A9D1EB498F4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F7CEDD29-56C1-49BD-B5AF-4186DC70EFB1}">
      <dgm:prSet phldrT="[Text]"/>
      <dgm:spPr/>
      <dgm:t>
        <a:bodyPr/>
        <a:lstStyle/>
        <a:p>
          <a:r>
            <a:rPr lang="en-IN" b="1" dirty="0"/>
            <a:t>Conceptual Design</a:t>
          </a:r>
        </a:p>
      </dgm:t>
    </dgm:pt>
    <dgm:pt modelId="{103E6EDC-6588-48A1-B062-2B35BB5DA32F}" type="parTrans" cxnId="{BC613AFB-8DB7-48D0-94CB-9A265523971E}">
      <dgm:prSet/>
      <dgm:spPr/>
      <dgm:t>
        <a:bodyPr/>
        <a:lstStyle/>
        <a:p>
          <a:endParaRPr lang="en-IN" b="1"/>
        </a:p>
      </dgm:t>
    </dgm:pt>
    <dgm:pt modelId="{E787D9C4-09D1-4895-A79A-6474E774FC02}" type="sibTrans" cxnId="{BC613AFB-8DB7-48D0-94CB-9A265523971E}">
      <dgm:prSet/>
      <dgm:spPr/>
      <dgm:t>
        <a:bodyPr/>
        <a:lstStyle/>
        <a:p>
          <a:endParaRPr lang="en-IN" b="1"/>
        </a:p>
      </dgm:t>
    </dgm:pt>
    <dgm:pt modelId="{F5998726-130E-49CF-847D-377D19FA2D17}">
      <dgm:prSet phldrT="[Text]"/>
      <dgm:spPr/>
      <dgm:t>
        <a:bodyPr/>
        <a:lstStyle/>
        <a:p>
          <a:r>
            <a:rPr lang="en-US" b="1" dirty="0"/>
            <a:t>Developing an Initial Conceptual Model</a:t>
          </a:r>
          <a:endParaRPr lang="en-IN" b="1" dirty="0"/>
        </a:p>
      </dgm:t>
    </dgm:pt>
    <dgm:pt modelId="{811771D2-36D9-4F9C-8F7E-57253FDA8D34}" type="parTrans" cxnId="{53F087AF-2C72-41F0-ABA5-F49F2F4FB71B}">
      <dgm:prSet/>
      <dgm:spPr/>
      <dgm:t>
        <a:bodyPr/>
        <a:lstStyle/>
        <a:p>
          <a:endParaRPr lang="en-IN" b="1"/>
        </a:p>
      </dgm:t>
    </dgm:pt>
    <dgm:pt modelId="{AB420B39-BE53-47E9-8829-4714BFD14599}" type="sibTrans" cxnId="{53F087AF-2C72-41F0-ABA5-F49F2F4FB71B}">
      <dgm:prSet/>
      <dgm:spPr/>
      <dgm:t>
        <a:bodyPr/>
        <a:lstStyle/>
        <a:p>
          <a:endParaRPr lang="en-IN" b="1"/>
        </a:p>
      </dgm:t>
    </dgm:pt>
    <dgm:pt modelId="{36056050-628A-4530-BDB7-BBFE8B7FEF14}">
      <dgm:prSet phldrT="[Text]"/>
      <dgm:spPr/>
      <dgm:t>
        <a:bodyPr/>
        <a:lstStyle/>
        <a:p>
          <a:r>
            <a:rPr lang="en-IN" b="1" dirty="0"/>
            <a:t>Interface metaphors</a:t>
          </a:r>
        </a:p>
      </dgm:t>
    </dgm:pt>
    <dgm:pt modelId="{41BDAC00-1B5A-44A1-9F52-EC4EFD7E5EC6}" type="parTrans" cxnId="{8DCA229C-A942-4D23-ABA4-FCE977B7D550}">
      <dgm:prSet/>
      <dgm:spPr/>
      <dgm:t>
        <a:bodyPr/>
        <a:lstStyle/>
        <a:p>
          <a:endParaRPr lang="en-IN" b="1"/>
        </a:p>
      </dgm:t>
    </dgm:pt>
    <dgm:pt modelId="{2A841A3A-A843-47D9-841C-54C9F898D3A6}" type="sibTrans" cxnId="{8DCA229C-A942-4D23-ABA4-FCE977B7D550}">
      <dgm:prSet/>
      <dgm:spPr/>
      <dgm:t>
        <a:bodyPr/>
        <a:lstStyle/>
        <a:p>
          <a:endParaRPr lang="en-IN" b="1"/>
        </a:p>
      </dgm:t>
    </dgm:pt>
    <dgm:pt modelId="{6F98232A-7E01-46E2-A42E-4A88CC2B14DD}">
      <dgm:prSet phldrT="[Text]"/>
      <dgm:spPr/>
      <dgm:t>
        <a:bodyPr/>
        <a:lstStyle/>
        <a:p>
          <a:r>
            <a:rPr lang="en-IN" b="1" dirty="0"/>
            <a:t>Interaction types</a:t>
          </a:r>
        </a:p>
      </dgm:t>
    </dgm:pt>
    <dgm:pt modelId="{A2E61A22-20B1-4474-B2F3-25FDF5F4E10C}" type="parTrans" cxnId="{661F624B-7F28-4559-8871-8B61E2DAF393}">
      <dgm:prSet/>
      <dgm:spPr/>
      <dgm:t>
        <a:bodyPr/>
        <a:lstStyle/>
        <a:p>
          <a:endParaRPr lang="en-IN" b="1"/>
        </a:p>
      </dgm:t>
    </dgm:pt>
    <dgm:pt modelId="{7836EA7F-BB20-49D3-A016-A3436A056FE8}" type="sibTrans" cxnId="{661F624B-7F28-4559-8871-8B61E2DAF393}">
      <dgm:prSet/>
      <dgm:spPr/>
      <dgm:t>
        <a:bodyPr/>
        <a:lstStyle/>
        <a:p>
          <a:endParaRPr lang="en-IN" b="1"/>
        </a:p>
      </dgm:t>
    </dgm:pt>
    <dgm:pt modelId="{3AB6FA49-2FE4-4341-A8F9-EE074D739200}">
      <dgm:prSet phldrT="[Text]"/>
      <dgm:spPr/>
      <dgm:t>
        <a:bodyPr/>
        <a:lstStyle/>
        <a:p>
          <a:r>
            <a:rPr lang="en-US" b="1" dirty="0"/>
            <a:t>Expanding the Initial Conceptual Model</a:t>
          </a:r>
          <a:endParaRPr lang="en-IN" b="1" dirty="0"/>
        </a:p>
      </dgm:t>
    </dgm:pt>
    <dgm:pt modelId="{AFC918FC-3CDE-42DD-9DBF-A2E66F47904F}" type="parTrans" cxnId="{AAE223B3-1B73-4B4E-A07D-9DCBC286100C}">
      <dgm:prSet/>
      <dgm:spPr/>
      <dgm:t>
        <a:bodyPr/>
        <a:lstStyle/>
        <a:p>
          <a:endParaRPr lang="en-IN" b="1"/>
        </a:p>
      </dgm:t>
    </dgm:pt>
    <dgm:pt modelId="{E8C6E6BD-3DDD-4B09-89F8-E52034433A82}" type="sibTrans" cxnId="{AAE223B3-1B73-4B4E-A07D-9DCBC286100C}">
      <dgm:prSet/>
      <dgm:spPr/>
      <dgm:t>
        <a:bodyPr/>
        <a:lstStyle/>
        <a:p>
          <a:endParaRPr lang="en-IN" b="1"/>
        </a:p>
      </dgm:t>
    </dgm:pt>
    <dgm:pt modelId="{D39C2977-BA23-4D53-84F5-4C36190EBAA4}">
      <dgm:prSet phldrT="[Text]"/>
      <dgm:spPr/>
      <dgm:t>
        <a:bodyPr/>
        <a:lstStyle/>
        <a:p>
          <a:r>
            <a:rPr lang="en-US" b="1" dirty="0"/>
            <a:t>What functions will the product perform?</a:t>
          </a:r>
          <a:endParaRPr lang="en-IN" b="1" dirty="0"/>
        </a:p>
      </dgm:t>
    </dgm:pt>
    <dgm:pt modelId="{3952CBA5-FE7F-46C7-B252-4FB3C92AEFA5}" type="parTrans" cxnId="{08EEFB50-C702-4318-A296-6BDF2A893898}">
      <dgm:prSet/>
      <dgm:spPr/>
      <dgm:t>
        <a:bodyPr/>
        <a:lstStyle/>
        <a:p>
          <a:endParaRPr lang="en-IN" b="1"/>
        </a:p>
      </dgm:t>
    </dgm:pt>
    <dgm:pt modelId="{EA939C50-94DB-4826-814E-D01B7910CDD3}" type="sibTrans" cxnId="{08EEFB50-C702-4318-A296-6BDF2A893898}">
      <dgm:prSet/>
      <dgm:spPr/>
      <dgm:t>
        <a:bodyPr/>
        <a:lstStyle/>
        <a:p>
          <a:endParaRPr lang="en-IN" b="1"/>
        </a:p>
      </dgm:t>
    </dgm:pt>
    <dgm:pt modelId="{5F5323FE-DB6B-4A56-A08B-58B99FECB244}">
      <dgm:prSet phldrT="[Text]"/>
      <dgm:spPr/>
      <dgm:t>
        <a:bodyPr/>
        <a:lstStyle/>
        <a:p>
          <a:r>
            <a:rPr lang="en-IN" b="1"/>
            <a:t>Interface types.</a:t>
          </a:r>
          <a:endParaRPr lang="en-IN" b="1" dirty="0"/>
        </a:p>
      </dgm:t>
    </dgm:pt>
    <dgm:pt modelId="{D8EE2176-CD8A-4784-9AE8-4A3832AF0317}" type="parTrans" cxnId="{6481445F-944C-475D-AA65-A980848F4133}">
      <dgm:prSet/>
      <dgm:spPr/>
      <dgm:t>
        <a:bodyPr/>
        <a:lstStyle/>
        <a:p>
          <a:endParaRPr lang="en-IN" b="1"/>
        </a:p>
      </dgm:t>
    </dgm:pt>
    <dgm:pt modelId="{EF490A5E-538B-41EC-8EBA-FC337AFE2836}" type="sibTrans" cxnId="{6481445F-944C-475D-AA65-A980848F4133}">
      <dgm:prSet/>
      <dgm:spPr/>
      <dgm:t>
        <a:bodyPr/>
        <a:lstStyle/>
        <a:p>
          <a:endParaRPr lang="en-IN" b="1"/>
        </a:p>
      </dgm:t>
    </dgm:pt>
    <dgm:pt modelId="{F6C3D02F-F944-4BE5-B8F4-D48D31BA9986}">
      <dgm:prSet phldrT="[Text]"/>
      <dgm:spPr/>
      <dgm:t>
        <a:bodyPr/>
        <a:lstStyle/>
        <a:p>
          <a:r>
            <a:rPr lang="en-US" b="1" dirty="0"/>
            <a:t>How are the functions related to each other?</a:t>
          </a:r>
          <a:endParaRPr lang="en-IN" b="1" dirty="0"/>
        </a:p>
      </dgm:t>
    </dgm:pt>
    <dgm:pt modelId="{7AEFCBE5-6794-4A9D-A85B-E85818B2E718}" type="parTrans" cxnId="{EFD23B15-8FE7-483F-8916-8F2758738688}">
      <dgm:prSet/>
      <dgm:spPr/>
      <dgm:t>
        <a:bodyPr/>
        <a:lstStyle/>
        <a:p>
          <a:endParaRPr lang="en-IN" b="1"/>
        </a:p>
      </dgm:t>
    </dgm:pt>
    <dgm:pt modelId="{FA443782-9FD7-4D12-A1BB-2D2C3985825D}" type="sibTrans" cxnId="{EFD23B15-8FE7-483F-8916-8F2758738688}">
      <dgm:prSet/>
      <dgm:spPr/>
      <dgm:t>
        <a:bodyPr/>
        <a:lstStyle/>
        <a:p>
          <a:endParaRPr lang="en-IN" b="1"/>
        </a:p>
      </dgm:t>
    </dgm:pt>
    <dgm:pt modelId="{E2BBBCCF-2800-4F3E-8B2F-30FA795D48BA}">
      <dgm:prSet phldrT="[Text]"/>
      <dgm:spPr/>
      <dgm:t>
        <a:bodyPr/>
        <a:lstStyle/>
        <a:p>
          <a:r>
            <a:rPr lang="en-IN" b="1" dirty="0"/>
            <a:t>What information is needed?</a:t>
          </a:r>
        </a:p>
      </dgm:t>
    </dgm:pt>
    <dgm:pt modelId="{CA75BC13-10DF-429B-8F63-0EFD5D6A8F70}" type="parTrans" cxnId="{CA5EB4AB-DB0A-40F0-B0B0-256177AE2217}">
      <dgm:prSet/>
      <dgm:spPr/>
      <dgm:t>
        <a:bodyPr/>
        <a:lstStyle/>
        <a:p>
          <a:endParaRPr lang="en-IN" b="1"/>
        </a:p>
      </dgm:t>
    </dgm:pt>
    <dgm:pt modelId="{FC4028BF-04C1-4DAF-8AEB-018848F2993D}" type="sibTrans" cxnId="{CA5EB4AB-DB0A-40F0-B0B0-256177AE2217}">
      <dgm:prSet/>
      <dgm:spPr/>
      <dgm:t>
        <a:bodyPr/>
        <a:lstStyle/>
        <a:p>
          <a:endParaRPr lang="en-IN" b="1"/>
        </a:p>
      </dgm:t>
    </dgm:pt>
    <dgm:pt modelId="{B3CDC7F2-F34E-4549-BD41-BF408F117C8C}" type="pres">
      <dgm:prSet presAssocID="{DACF1359-98E9-4B1C-A061-A9D1EB498F4F}" presName="hierChild1" presStyleCnt="0">
        <dgm:presLayoutVars>
          <dgm:chPref val="1"/>
          <dgm:dir/>
          <dgm:animOne val="branch"/>
          <dgm:animLvl val="lvl"/>
          <dgm:resizeHandles/>
        </dgm:presLayoutVars>
      </dgm:prSet>
      <dgm:spPr/>
      <dgm:t>
        <a:bodyPr/>
        <a:lstStyle/>
        <a:p>
          <a:endParaRPr lang="en-US"/>
        </a:p>
      </dgm:t>
    </dgm:pt>
    <dgm:pt modelId="{17C115B4-9BCD-435C-95AC-DC550E5954BA}" type="pres">
      <dgm:prSet presAssocID="{F7CEDD29-56C1-49BD-B5AF-4186DC70EFB1}" presName="hierRoot1" presStyleCnt="0"/>
      <dgm:spPr/>
    </dgm:pt>
    <dgm:pt modelId="{6AE55085-E64B-4F19-9275-592D2B68D9D5}" type="pres">
      <dgm:prSet presAssocID="{F7CEDD29-56C1-49BD-B5AF-4186DC70EFB1}" presName="composite" presStyleCnt="0"/>
      <dgm:spPr/>
    </dgm:pt>
    <dgm:pt modelId="{6ACFD752-8507-482A-9E70-8640C28CCCB9}" type="pres">
      <dgm:prSet presAssocID="{F7CEDD29-56C1-49BD-B5AF-4186DC70EFB1}" presName="background" presStyleLbl="node0" presStyleIdx="0" presStyleCnt="1"/>
      <dgm:spPr/>
    </dgm:pt>
    <dgm:pt modelId="{E6178EB2-0BBD-4C25-B25B-CE1BD28B78C0}" type="pres">
      <dgm:prSet presAssocID="{F7CEDD29-56C1-49BD-B5AF-4186DC70EFB1}" presName="text" presStyleLbl="fgAcc0" presStyleIdx="0" presStyleCnt="1">
        <dgm:presLayoutVars>
          <dgm:chPref val="3"/>
        </dgm:presLayoutVars>
      </dgm:prSet>
      <dgm:spPr/>
      <dgm:t>
        <a:bodyPr/>
        <a:lstStyle/>
        <a:p>
          <a:endParaRPr lang="en-US"/>
        </a:p>
      </dgm:t>
    </dgm:pt>
    <dgm:pt modelId="{E9F0BA88-18C8-4920-B7FC-F851CE75CFF1}" type="pres">
      <dgm:prSet presAssocID="{F7CEDD29-56C1-49BD-B5AF-4186DC70EFB1}" presName="hierChild2" presStyleCnt="0"/>
      <dgm:spPr/>
    </dgm:pt>
    <dgm:pt modelId="{93C00043-76C8-48D9-B7FE-EC3B6E04BF2F}" type="pres">
      <dgm:prSet presAssocID="{811771D2-36D9-4F9C-8F7E-57253FDA8D34}" presName="Name10" presStyleLbl="parChTrans1D2" presStyleIdx="0" presStyleCnt="2"/>
      <dgm:spPr/>
      <dgm:t>
        <a:bodyPr/>
        <a:lstStyle/>
        <a:p>
          <a:endParaRPr lang="en-US"/>
        </a:p>
      </dgm:t>
    </dgm:pt>
    <dgm:pt modelId="{F511657B-E986-4A6F-AD15-44EAEAF7C14C}" type="pres">
      <dgm:prSet presAssocID="{F5998726-130E-49CF-847D-377D19FA2D17}" presName="hierRoot2" presStyleCnt="0"/>
      <dgm:spPr/>
    </dgm:pt>
    <dgm:pt modelId="{E4BB428B-7317-433B-889A-6CBCC61EC36B}" type="pres">
      <dgm:prSet presAssocID="{F5998726-130E-49CF-847D-377D19FA2D17}" presName="composite2" presStyleCnt="0"/>
      <dgm:spPr/>
    </dgm:pt>
    <dgm:pt modelId="{46B7BA80-174B-4E12-8BC9-A1EF5661F5F8}" type="pres">
      <dgm:prSet presAssocID="{F5998726-130E-49CF-847D-377D19FA2D17}" presName="background2" presStyleLbl="node2" presStyleIdx="0" presStyleCnt="2"/>
      <dgm:spPr/>
    </dgm:pt>
    <dgm:pt modelId="{F02CB78F-4E17-4DEE-9D3F-8177C027FF2D}" type="pres">
      <dgm:prSet presAssocID="{F5998726-130E-49CF-847D-377D19FA2D17}" presName="text2" presStyleLbl="fgAcc2" presStyleIdx="0" presStyleCnt="2">
        <dgm:presLayoutVars>
          <dgm:chPref val="3"/>
        </dgm:presLayoutVars>
      </dgm:prSet>
      <dgm:spPr/>
      <dgm:t>
        <a:bodyPr/>
        <a:lstStyle/>
        <a:p>
          <a:endParaRPr lang="en-US"/>
        </a:p>
      </dgm:t>
    </dgm:pt>
    <dgm:pt modelId="{CDF1757E-9568-49C9-821B-72DF3BED6009}" type="pres">
      <dgm:prSet presAssocID="{F5998726-130E-49CF-847D-377D19FA2D17}" presName="hierChild3" presStyleCnt="0"/>
      <dgm:spPr/>
    </dgm:pt>
    <dgm:pt modelId="{588C78E3-39EF-4B02-A1E6-E0EE6A96DFB9}" type="pres">
      <dgm:prSet presAssocID="{41BDAC00-1B5A-44A1-9F52-EC4EFD7E5EC6}" presName="Name17" presStyleLbl="parChTrans1D3" presStyleIdx="0" presStyleCnt="6"/>
      <dgm:spPr/>
      <dgm:t>
        <a:bodyPr/>
        <a:lstStyle/>
        <a:p>
          <a:endParaRPr lang="en-US"/>
        </a:p>
      </dgm:t>
    </dgm:pt>
    <dgm:pt modelId="{057C53CF-93D4-4600-B6B1-AB4784FF52CA}" type="pres">
      <dgm:prSet presAssocID="{36056050-628A-4530-BDB7-BBFE8B7FEF14}" presName="hierRoot3" presStyleCnt="0"/>
      <dgm:spPr/>
    </dgm:pt>
    <dgm:pt modelId="{E5980FB9-C435-4B4B-BF1A-7A0E9F2DA248}" type="pres">
      <dgm:prSet presAssocID="{36056050-628A-4530-BDB7-BBFE8B7FEF14}" presName="composite3" presStyleCnt="0"/>
      <dgm:spPr/>
    </dgm:pt>
    <dgm:pt modelId="{3F033C40-7CDE-4185-A583-F69424410B43}" type="pres">
      <dgm:prSet presAssocID="{36056050-628A-4530-BDB7-BBFE8B7FEF14}" presName="background3" presStyleLbl="node3" presStyleIdx="0" presStyleCnt="6"/>
      <dgm:spPr/>
    </dgm:pt>
    <dgm:pt modelId="{F5BBD570-099B-401E-A352-BFAB41B0E814}" type="pres">
      <dgm:prSet presAssocID="{36056050-628A-4530-BDB7-BBFE8B7FEF14}" presName="text3" presStyleLbl="fgAcc3" presStyleIdx="0" presStyleCnt="6">
        <dgm:presLayoutVars>
          <dgm:chPref val="3"/>
        </dgm:presLayoutVars>
      </dgm:prSet>
      <dgm:spPr/>
      <dgm:t>
        <a:bodyPr/>
        <a:lstStyle/>
        <a:p>
          <a:endParaRPr lang="en-US"/>
        </a:p>
      </dgm:t>
    </dgm:pt>
    <dgm:pt modelId="{5F006116-D378-4DEC-B6AA-C4217B5CD483}" type="pres">
      <dgm:prSet presAssocID="{36056050-628A-4530-BDB7-BBFE8B7FEF14}" presName="hierChild4" presStyleCnt="0"/>
      <dgm:spPr/>
    </dgm:pt>
    <dgm:pt modelId="{07FDB795-56D6-4E71-92AC-F60AC35243A4}" type="pres">
      <dgm:prSet presAssocID="{A2E61A22-20B1-4474-B2F3-25FDF5F4E10C}" presName="Name17" presStyleLbl="parChTrans1D3" presStyleIdx="1" presStyleCnt="6"/>
      <dgm:spPr/>
      <dgm:t>
        <a:bodyPr/>
        <a:lstStyle/>
        <a:p>
          <a:endParaRPr lang="en-US"/>
        </a:p>
      </dgm:t>
    </dgm:pt>
    <dgm:pt modelId="{BB0A8D80-4CD0-4CF6-9C5E-94A23A3C470D}" type="pres">
      <dgm:prSet presAssocID="{6F98232A-7E01-46E2-A42E-4A88CC2B14DD}" presName="hierRoot3" presStyleCnt="0"/>
      <dgm:spPr/>
    </dgm:pt>
    <dgm:pt modelId="{973CF9D1-2091-4440-BC1A-081AE0F93587}" type="pres">
      <dgm:prSet presAssocID="{6F98232A-7E01-46E2-A42E-4A88CC2B14DD}" presName="composite3" presStyleCnt="0"/>
      <dgm:spPr/>
    </dgm:pt>
    <dgm:pt modelId="{7D5194D0-71D5-4E60-8CD1-73535BFD0C59}" type="pres">
      <dgm:prSet presAssocID="{6F98232A-7E01-46E2-A42E-4A88CC2B14DD}" presName="background3" presStyleLbl="node3" presStyleIdx="1" presStyleCnt="6"/>
      <dgm:spPr/>
    </dgm:pt>
    <dgm:pt modelId="{64F604AC-8FB5-4B81-9CB5-CF91E9FD0674}" type="pres">
      <dgm:prSet presAssocID="{6F98232A-7E01-46E2-A42E-4A88CC2B14DD}" presName="text3" presStyleLbl="fgAcc3" presStyleIdx="1" presStyleCnt="6">
        <dgm:presLayoutVars>
          <dgm:chPref val="3"/>
        </dgm:presLayoutVars>
      </dgm:prSet>
      <dgm:spPr/>
      <dgm:t>
        <a:bodyPr/>
        <a:lstStyle/>
        <a:p>
          <a:endParaRPr lang="en-US"/>
        </a:p>
      </dgm:t>
    </dgm:pt>
    <dgm:pt modelId="{8258C483-AD73-4251-8A60-545039344049}" type="pres">
      <dgm:prSet presAssocID="{6F98232A-7E01-46E2-A42E-4A88CC2B14DD}" presName="hierChild4" presStyleCnt="0"/>
      <dgm:spPr/>
    </dgm:pt>
    <dgm:pt modelId="{A61283AA-D753-49A1-BBFD-C32622C3C3B3}" type="pres">
      <dgm:prSet presAssocID="{D8EE2176-CD8A-4784-9AE8-4A3832AF0317}" presName="Name17" presStyleLbl="parChTrans1D3" presStyleIdx="2" presStyleCnt="6"/>
      <dgm:spPr/>
      <dgm:t>
        <a:bodyPr/>
        <a:lstStyle/>
        <a:p>
          <a:endParaRPr lang="en-US"/>
        </a:p>
      </dgm:t>
    </dgm:pt>
    <dgm:pt modelId="{3D8D62AE-1946-476D-A552-DAB050073BFA}" type="pres">
      <dgm:prSet presAssocID="{5F5323FE-DB6B-4A56-A08B-58B99FECB244}" presName="hierRoot3" presStyleCnt="0"/>
      <dgm:spPr/>
    </dgm:pt>
    <dgm:pt modelId="{72973FF1-D009-4DED-9FFE-CA880385CE11}" type="pres">
      <dgm:prSet presAssocID="{5F5323FE-DB6B-4A56-A08B-58B99FECB244}" presName="composite3" presStyleCnt="0"/>
      <dgm:spPr/>
    </dgm:pt>
    <dgm:pt modelId="{BA6F8A4E-67A7-477E-9397-2952E268E9D2}" type="pres">
      <dgm:prSet presAssocID="{5F5323FE-DB6B-4A56-A08B-58B99FECB244}" presName="background3" presStyleLbl="node3" presStyleIdx="2" presStyleCnt="6"/>
      <dgm:spPr/>
    </dgm:pt>
    <dgm:pt modelId="{6E4EE8B3-87DD-401C-BC96-89F9C2B9E9BF}" type="pres">
      <dgm:prSet presAssocID="{5F5323FE-DB6B-4A56-A08B-58B99FECB244}" presName="text3" presStyleLbl="fgAcc3" presStyleIdx="2" presStyleCnt="6">
        <dgm:presLayoutVars>
          <dgm:chPref val="3"/>
        </dgm:presLayoutVars>
      </dgm:prSet>
      <dgm:spPr/>
      <dgm:t>
        <a:bodyPr/>
        <a:lstStyle/>
        <a:p>
          <a:endParaRPr lang="en-US"/>
        </a:p>
      </dgm:t>
    </dgm:pt>
    <dgm:pt modelId="{E227DDFD-1952-4DD8-ADD6-18C46A04E0F7}" type="pres">
      <dgm:prSet presAssocID="{5F5323FE-DB6B-4A56-A08B-58B99FECB244}" presName="hierChild4" presStyleCnt="0"/>
      <dgm:spPr/>
    </dgm:pt>
    <dgm:pt modelId="{1ACEC1B7-0150-44E3-AA44-F6EFB7504BBA}" type="pres">
      <dgm:prSet presAssocID="{AFC918FC-3CDE-42DD-9DBF-A2E66F47904F}" presName="Name10" presStyleLbl="parChTrans1D2" presStyleIdx="1" presStyleCnt="2"/>
      <dgm:spPr/>
      <dgm:t>
        <a:bodyPr/>
        <a:lstStyle/>
        <a:p>
          <a:endParaRPr lang="en-US"/>
        </a:p>
      </dgm:t>
    </dgm:pt>
    <dgm:pt modelId="{36F10D95-C6EF-4AE8-8046-110DF5B64AF8}" type="pres">
      <dgm:prSet presAssocID="{3AB6FA49-2FE4-4341-A8F9-EE074D739200}" presName="hierRoot2" presStyleCnt="0"/>
      <dgm:spPr/>
    </dgm:pt>
    <dgm:pt modelId="{F1BFE07D-61B9-4C28-B0CD-58F0C38401C9}" type="pres">
      <dgm:prSet presAssocID="{3AB6FA49-2FE4-4341-A8F9-EE074D739200}" presName="composite2" presStyleCnt="0"/>
      <dgm:spPr/>
    </dgm:pt>
    <dgm:pt modelId="{C750CD31-4FAE-4668-BA29-9880428DA17B}" type="pres">
      <dgm:prSet presAssocID="{3AB6FA49-2FE4-4341-A8F9-EE074D739200}" presName="background2" presStyleLbl="node2" presStyleIdx="1" presStyleCnt="2"/>
      <dgm:spPr/>
    </dgm:pt>
    <dgm:pt modelId="{7C26DC8D-9233-4429-A612-ECAD93554E43}" type="pres">
      <dgm:prSet presAssocID="{3AB6FA49-2FE4-4341-A8F9-EE074D739200}" presName="text2" presStyleLbl="fgAcc2" presStyleIdx="1" presStyleCnt="2">
        <dgm:presLayoutVars>
          <dgm:chPref val="3"/>
        </dgm:presLayoutVars>
      </dgm:prSet>
      <dgm:spPr/>
      <dgm:t>
        <a:bodyPr/>
        <a:lstStyle/>
        <a:p>
          <a:endParaRPr lang="en-US"/>
        </a:p>
      </dgm:t>
    </dgm:pt>
    <dgm:pt modelId="{AC5B808E-54BE-4580-9B80-93221F5BFC55}" type="pres">
      <dgm:prSet presAssocID="{3AB6FA49-2FE4-4341-A8F9-EE074D739200}" presName="hierChild3" presStyleCnt="0"/>
      <dgm:spPr/>
    </dgm:pt>
    <dgm:pt modelId="{EB7A35D3-56AC-48FC-9F84-56E0CE8EEB82}" type="pres">
      <dgm:prSet presAssocID="{3952CBA5-FE7F-46C7-B252-4FB3C92AEFA5}" presName="Name17" presStyleLbl="parChTrans1D3" presStyleIdx="3" presStyleCnt="6"/>
      <dgm:spPr/>
      <dgm:t>
        <a:bodyPr/>
        <a:lstStyle/>
        <a:p>
          <a:endParaRPr lang="en-US"/>
        </a:p>
      </dgm:t>
    </dgm:pt>
    <dgm:pt modelId="{07771B1E-EBB9-46B9-9015-A52DFE6BBB05}" type="pres">
      <dgm:prSet presAssocID="{D39C2977-BA23-4D53-84F5-4C36190EBAA4}" presName="hierRoot3" presStyleCnt="0"/>
      <dgm:spPr/>
    </dgm:pt>
    <dgm:pt modelId="{5CB1EEA2-910D-492A-91D3-F20F39003A01}" type="pres">
      <dgm:prSet presAssocID="{D39C2977-BA23-4D53-84F5-4C36190EBAA4}" presName="composite3" presStyleCnt="0"/>
      <dgm:spPr/>
    </dgm:pt>
    <dgm:pt modelId="{AE9B7D8F-2F87-4A5A-8234-55D351290D1A}" type="pres">
      <dgm:prSet presAssocID="{D39C2977-BA23-4D53-84F5-4C36190EBAA4}" presName="background3" presStyleLbl="node3" presStyleIdx="3" presStyleCnt="6"/>
      <dgm:spPr/>
    </dgm:pt>
    <dgm:pt modelId="{36925C90-4400-4DF6-95B7-604F7A832C46}" type="pres">
      <dgm:prSet presAssocID="{D39C2977-BA23-4D53-84F5-4C36190EBAA4}" presName="text3" presStyleLbl="fgAcc3" presStyleIdx="3" presStyleCnt="6">
        <dgm:presLayoutVars>
          <dgm:chPref val="3"/>
        </dgm:presLayoutVars>
      </dgm:prSet>
      <dgm:spPr/>
      <dgm:t>
        <a:bodyPr/>
        <a:lstStyle/>
        <a:p>
          <a:endParaRPr lang="en-US"/>
        </a:p>
      </dgm:t>
    </dgm:pt>
    <dgm:pt modelId="{3C13D55B-81DD-4118-ADB7-832C4CF8AC3C}" type="pres">
      <dgm:prSet presAssocID="{D39C2977-BA23-4D53-84F5-4C36190EBAA4}" presName="hierChild4" presStyleCnt="0"/>
      <dgm:spPr/>
    </dgm:pt>
    <dgm:pt modelId="{D16B64C1-564E-4A97-B5AE-CD6B3F7BA1BA}" type="pres">
      <dgm:prSet presAssocID="{7AEFCBE5-6794-4A9D-A85B-E85818B2E718}" presName="Name17" presStyleLbl="parChTrans1D3" presStyleIdx="4" presStyleCnt="6"/>
      <dgm:spPr/>
      <dgm:t>
        <a:bodyPr/>
        <a:lstStyle/>
        <a:p>
          <a:endParaRPr lang="en-US"/>
        </a:p>
      </dgm:t>
    </dgm:pt>
    <dgm:pt modelId="{A52A72EC-7575-4ECE-8EA1-346AFD256AB0}" type="pres">
      <dgm:prSet presAssocID="{F6C3D02F-F944-4BE5-B8F4-D48D31BA9986}" presName="hierRoot3" presStyleCnt="0"/>
      <dgm:spPr/>
    </dgm:pt>
    <dgm:pt modelId="{293129B7-F615-4D85-8203-12552C54A21D}" type="pres">
      <dgm:prSet presAssocID="{F6C3D02F-F944-4BE5-B8F4-D48D31BA9986}" presName="composite3" presStyleCnt="0"/>
      <dgm:spPr/>
    </dgm:pt>
    <dgm:pt modelId="{03354402-A785-4C87-AC2D-0C29EF48D938}" type="pres">
      <dgm:prSet presAssocID="{F6C3D02F-F944-4BE5-B8F4-D48D31BA9986}" presName="background3" presStyleLbl="node3" presStyleIdx="4" presStyleCnt="6"/>
      <dgm:spPr/>
    </dgm:pt>
    <dgm:pt modelId="{D90795C4-406A-4D38-9EB6-863762D4C4C3}" type="pres">
      <dgm:prSet presAssocID="{F6C3D02F-F944-4BE5-B8F4-D48D31BA9986}" presName="text3" presStyleLbl="fgAcc3" presStyleIdx="4" presStyleCnt="6">
        <dgm:presLayoutVars>
          <dgm:chPref val="3"/>
        </dgm:presLayoutVars>
      </dgm:prSet>
      <dgm:spPr/>
      <dgm:t>
        <a:bodyPr/>
        <a:lstStyle/>
        <a:p>
          <a:endParaRPr lang="en-US"/>
        </a:p>
      </dgm:t>
    </dgm:pt>
    <dgm:pt modelId="{DA784C3F-A215-45BB-B83C-C7075C5D1952}" type="pres">
      <dgm:prSet presAssocID="{F6C3D02F-F944-4BE5-B8F4-D48D31BA9986}" presName="hierChild4" presStyleCnt="0"/>
      <dgm:spPr/>
    </dgm:pt>
    <dgm:pt modelId="{A559A35B-4431-4F89-AEE5-B9DABD2EC87C}" type="pres">
      <dgm:prSet presAssocID="{CA75BC13-10DF-429B-8F63-0EFD5D6A8F70}" presName="Name17" presStyleLbl="parChTrans1D3" presStyleIdx="5" presStyleCnt="6"/>
      <dgm:spPr/>
      <dgm:t>
        <a:bodyPr/>
        <a:lstStyle/>
        <a:p>
          <a:endParaRPr lang="en-US"/>
        </a:p>
      </dgm:t>
    </dgm:pt>
    <dgm:pt modelId="{0BFCAC55-5663-4232-99AC-015D790C240A}" type="pres">
      <dgm:prSet presAssocID="{E2BBBCCF-2800-4F3E-8B2F-30FA795D48BA}" presName="hierRoot3" presStyleCnt="0"/>
      <dgm:spPr/>
    </dgm:pt>
    <dgm:pt modelId="{CC6CBB3F-32D1-414F-9D02-A81C6A723BE1}" type="pres">
      <dgm:prSet presAssocID="{E2BBBCCF-2800-4F3E-8B2F-30FA795D48BA}" presName="composite3" presStyleCnt="0"/>
      <dgm:spPr/>
    </dgm:pt>
    <dgm:pt modelId="{97F6AFED-7E50-4BF9-B73A-12BC370DEC31}" type="pres">
      <dgm:prSet presAssocID="{E2BBBCCF-2800-4F3E-8B2F-30FA795D48BA}" presName="background3" presStyleLbl="node3" presStyleIdx="5" presStyleCnt="6"/>
      <dgm:spPr/>
    </dgm:pt>
    <dgm:pt modelId="{8F559569-BD25-4AE7-8A52-0DE841CF2FD3}" type="pres">
      <dgm:prSet presAssocID="{E2BBBCCF-2800-4F3E-8B2F-30FA795D48BA}" presName="text3" presStyleLbl="fgAcc3" presStyleIdx="5" presStyleCnt="6">
        <dgm:presLayoutVars>
          <dgm:chPref val="3"/>
        </dgm:presLayoutVars>
      </dgm:prSet>
      <dgm:spPr/>
      <dgm:t>
        <a:bodyPr/>
        <a:lstStyle/>
        <a:p>
          <a:endParaRPr lang="en-US"/>
        </a:p>
      </dgm:t>
    </dgm:pt>
    <dgm:pt modelId="{ED76E66F-EAB4-4339-B8C6-847A46DA290F}" type="pres">
      <dgm:prSet presAssocID="{E2BBBCCF-2800-4F3E-8B2F-30FA795D48BA}" presName="hierChild4" presStyleCnt="0"/>
      <dgm:spPr/>
    </dgm:pt>
  </dgm:ptLst>
  <dgm:cxnLst>
    <dgm:cxn modelId="{CA5EB4AB-DB0A-40F0-B0B0-256177AE2217}" srcId="{3AB6FA49-2FE4-4341-A8F9-EE074D739200}" destId="{E2BBBCCF-2800-4F3E-8B2F-30FA795D48BA}" srcOrd="2" destOrd="0" parTransId="{CA75BC13-10DF-429B-8F63-0EFD5D6A8F70}" sibTransId="{FC4028BF-04C1-4DAF-8AEB-018848F2993D}"/>
    <dgm:cxn modelId="{CB0DEA94-34E8-46B3-9EC5-258FD30499BC}" type="presOf" srcId="{F7CEDD29-56C1-49BD-B5AF-4186DC70EFB1}" destId="{E6178EB2-0BBD-4C25-B25B-CE1BD28B78C0}" srcOrd="0" destOrd="0" presId="urn:microsoft.com/office/officeart/2005/8/layout/hierarchy1"/>
    <dgm:cxn modelId="{A6314D51-175F-4970-9FE5-5762121CB212}" type="presOf" srcId="{DACF1359-98E9-4B1C-A061-A9D1EB498F4F}" destId="{B3CDC7F2-F34E-4549-BD41-BF408F117C8C}" srcOrd="0" destOrd="0" presId="urn:microsoft.com/office/officeart/2005/8/layout/hierarchy1"/>
    <dgm:cxn modelId="{AAE223B3-1B73-4B4E-A07D-9DCBC286100C}" srcId="{F7CEDD29-56C1-49BD-B5AF-4186DC70EFB1}" destId="{3AB6FA49-2FE4-4341-A8F9-EE074D739200}" srcOrd="1" destOrd="0" parTransId="{AFC918FC-3CDE-42DD-9DBF-A2E66F47904F}" sibTransId="{E8C6E6BD-3DDD-4B09-89F8-E52034433A82}"/>
    <dgm:cxn modelId="{661F624B-7F28-4559-8871-8B61E2DAF393}" srcId="{F5998726-130E-49CF-847D-377D19FA2D17}" destId="{6F98232A-7E01-46E2-A42E-4A88CC2B14DD}" srcOrd="1" destOrd="0" parTransId="{A2E61A22-20B1-4474-B2F3-25FDF5F4E10C}" sibTransId="{7836EA7F-BB20-49D3-A016-A3436A056FE8}"/>
    <dgm:cxn modelId="{117FD69D-EC2F-4027-85BA-C4B01648B965}" type="presOf" srcId="{D8EE2176-CD8A-4784-9AE8-4A3832AF0317}" destId="{A61283AA-D753-49A1-BBFD-C32622C3C3B3}" srcOrd="0" destOrd="0" presId="urn:microsoft.com/office/officeart/2005/8/layout/hierarchy1"/>
    <dgm:cxn modelId="{6A8AAC6D-C58B-4331-862E-B25A1C321839}" type="presOf" srcId="{CA75BC13-10DF-429B-8F63-0EFD5D6A8F70}" destId="{A559A35B-4431-4F89-AEE5-B9DABD2EC87C}" srcOrd="0" destOrd="0" presId="urn:microsoft.com/office/officeart/2005/8/layout/hierarchy1"/>
    <dgm:cxn modelId="{08EEFB50-C702-4318-A296-6BDF2A893898}" srcId="{3AB6FA49-2FE4-4341-A8F9-EE074D739200}" destId="{D39C2977-BA23-4D53-84F5-4C36190EBAA4}" srcOrd="0" destOrd="0" parTransId="{3952CBA5-FE7F-46C7-B252-4FB3C92AEFA5}" sibTransId="{EA939C50-94DB-4826-814E-D01B7910CDD3}"/>
    <dgm:cxn modelId="{B0E6D82C-01E8-438A-8B96-9DBF055740F4}" type="presOf" srcId="{6F98232A-7E01-46E2-A42E-4A88CC2B14DD}" destId="{64F604AC-8FB5-4B81-9CB5-CF91E9FD0674}" srcOrd="0" destOrd="0" presId="urn:microsoft.com/office/officeart/2005/8/layout/hierarchy1"/>
    <dgm:cxn modelId="{C6DF4BE5-9EA8-490E-A818-2338867109D5}" type="presOf" srcId="{7AEFCBE5-6794-4A9D-A85B-E85818B2E718}" destId="{D16B64C1-564E-4A97-B5AE-CD6B3F7BA1BA}" srcOrd="0" destOrd="0" presId="urn:microsoft.com/office/officeart/2005/8/layout/hierarchy1"/>
    <dgm:cxn modelId="{53F087AF-2C72-41F0-ABA5-F49F2F4FB71B}" srcId="{F7CEDD29-56C1-49BD-B5AF-4186DC70EFB1}" destId="{F5998726-130E-49CF-847D-377D19FA2D17}" srcOrd="0" destOrd="0" parTransId="{811771D2-36D9-4F9C-8F7E-57253FDA8D34}" sibTransId="{AB420B39-BE53-47E9-8829-4714BFD14599}"/>
    <dgm:cxn modelId="{6481445F-944C-475D-AA65-A980848F4133}" srcId="{F5998726-130E-49CF-847D-377D19FA2D17}" destId="{5F5323FE-DB6B-4A56-A08B-58B99FECB244}" srcOrd="2" destOrd="0" parTransId="{D8EE2176-CD8A-4784-9AE8-4A3832AF0317}" sibTransId="{EF490A5E-538B-41EC-8EBA-FC337AFE2836}"/>
    <dgm:cxn modelId="{9859A19A-B313-4879-9CE3-D9111136C9EB}" type="presOf" srcId="{5F5323FE-DB6B-4A56-A08B-58B99FECB244}" destId="{6E4EE8B3-87DD-401C-BC96-89F9C2B9E9BF}" srcOrd="0" destOrd="0" presId="urn:microsoft.com/office/officeart/2005/8/layout/hierarchy1"/>
    <dgm:cxn modelId="{36F3ABD4-EC3E-4F00-9AA4-E9DC2F7A5334}" type="presOf" srcId="{A2E61A22-20B1-4474-B2F3-25FDF5F4E10C}" destId="{07FDB795-56D6-4E71-92AC-F60AC35243A4}" srcOrd="0" destOrd="0" presId="urn:microsoft.com/office/officeart/2005/8/layout/hierarchy1"/>
    <dgm:cxn modelId="{EA6079E5-9261-4DCE-AC02-6AAED36E8D93}" type="presOf" srcId="{D39C2977-BA23-4D53-84F5-4C36190EBAA4}" destId="{36925C90-4400-4DF6-95B7-604F7A832C46}" srcOrd="0" destOrd="0" presId="urn:microsoft.com/office/officeart/2005/8/layout/hierarchy1"/>
    <dgm:cxn modelId="{BC613AFB-8DB7-48D0-94CB-9A265523971E}" srcId="{DACF1359-98E9-4B1C-A061-A9D1EB498F4F}" destId="{F7CEDD29-56C1-49BD-B5AF-4186DC70EFB1}" srcOrd="0" destOrd="0" parTransId="{103E6EDC-6588-48A1-B062-2B35BB5DA32F}" sibTransId="{E787D9C4-09D1-4895-A79A-6474E774FC02}"/>
    <dgm:cxn modelId="{50AEBE3D-F94D-461F-884A-0451F7D38C1A}" type="presOf" srcId="{811771D2-36D9-4F9C-8F7E-57253FDA8D34}" destId="{93C00043-76C8-48D9-B7FE-EC3B6E04BF2F}" srcOrd="0" destOrd="0" presId="urn:microsoft.com/office/officeart/2005/8/layout/hierarchy1"/>
    <dgm:cxn modelId="{1C201F97-FA28-4413-A8EA-C58460D241D2}" type="presOf" srcId="{AFC918FC-3CDE-42DD-9DBF-A2E66F47904F}" destId="{1ACEC1B7-0150-44E3-AA44-F6EFB7504BBA}" srcOrd="0" destOrd="0" presId="urn:microsoft.com/office/officeart/2005/8/layout/hierarchy1"/>
    <dgm:cxn modelId="{5E11EACA-9729-48EC-AECA-FCC70E48848E}" type="presOf" srcId="{3AB6FA49-2FE4-4341-A8F9-EE074D739200}" destId="{7C26DC8D-9233-4429-A612-ECAD93554E43}" srcOrd="0" destOrd="0" presId="urn:microsoft.com/office/officeart/2005/8/layout/hierarchy1"/>
    <dgm:cxn modelId="{92ED9CED-5814-424E-A207-C30D17CBCD97}" type="presOf" srcId="{3952CBA5-FE7F-46C7-B252-4FB3C92AEFA5}" destId="{EB7A35D3-56AC-48FC-9F84-56E0CE8EEB82}" srcOrd="0" destOrd="0" presId="urn:microsoft.com/office/officeart/2005/8/layout/hierarchy1"/>
    <dgm:cxn modelId="{0D6D98B4-AA11-4954-AB14-D6836A365F2F}" type="presOf" srcId="{E2BBBCCF-2800-4F3E-8B2F-30FA795D48BA}" destId="{8F559569-BD25-4AE7-8A52-0DE841CF2FD3}" srcOrd="0" destOrd="0" presId="urn:microsoft.com/office/officeart/2005/8/layout/hierarchy1"/>
    <dgm:cxn modelId="{EFD23B15-8FE7-483F-8916-8F2758738688}" srcId="{3AB6FA49-2FE4-4341-A8F9-EE074D739200}" destId="{F6C3D02F-F944-4BE5-B8F4-D48D31BA9986}" srcOrd="1" destOrd="0" parTransId="{7AEFCBE5-6794-4A9D-A85B-E85818B2E718}" sibTransId="{FA443782-9FD7-4D12-A1BB-2D2C3985825D}"/>
    <dgm:cxn modelId="{F680C786-1C41-4C18-88C3-056021D69FCC}" type="presOf" srcId="{36056050-628A-4530-BDB7-BBFE8B7FEF14}" destId="{F5BBD570-099B-401E-A352-BFAB41B0E814}" srcOrd="0" destOrd="0" presId="urn:microsoft.com/office/officeart/2005/8/layout/hierarchy1"/>
    <dgm:cxn modelId="{43AA0C62-B745-44E7-979A-DBCFDA438F0A}" type="presOf" srcId="{F6C3D02F-F944-4BE5-B8F4-D48D31BA9986}" destId="{D90795C4-406A-4D38-9EB6-863762D4C4C3}" srcOrd="0" destOrd="0" presId="urn:microsoft.com/office/officeart/2005/8/layout/hierarchy1"/>
    <dgm:cxn modelId="{F6CDD6DF-9DC5-4E7E-93BF-8D9C419EA4C6}" type="presOf" srcId="{F5998726-130E-49CF-847D-377D19FA2D17}" destId="{F02CB78F-4E17-4DEE-9D3F-8177C027FF2D}" srcOrd="0" destOrd="0" presId="urn:microsoft.com/office/officeart/2005/8/layout/hierarchy1"/>
    <dgm:cxn modelId="{8DCA229C-A942-4D23-ABA4-FCE977B7D550}" srcId="{F5998726-130E-49CF-847D-377D19FA2D17}" destId="{36056050-628A-4530-BDB7-BBFE8B7FEF14}" srcOrd="0" destOrd="0" parTransId="{41BDAC00-1B5A-44A1-9F52-EC4EFD7E5EC6}" sibTransId="{2A841A3A-A843-47D9-841C-54C9F898D3A6}"/>
    <dgm:cxn modelId="{D2C5F9E3-69F6-4085-AB85-48FD09E2485B}" type="presOf" srcId="{41BDAC00-1B5A-44A1-9F52-EC4EFD7E5EC6}" destId="{588C78E3-39EF-4B02-A1E6-E0EE6A96DFB9}" srcOrd="0" destOrd="0" presId="urn:microsoft.com/office/officeart/2005/8/layout/hierarchy1"/>
    <dgm:cxn modelId="{86AB4F1E-A59E-481E-9D90-8D50A41104B1}" type="presParOf" srcId="{B3CDC7F2-F34E-4549-BD41-BF408F117C8C}" destId="{17C115B4-9BCD-435C-95AC-DC550E5954BA}" srcOrd="0" destOrd="0" presId="urn:microsoft.com/office/officeart/2005/8/layout/hierarchy1"/>
    <dgm:cxn modelId="{18450B4D-98E1-44C1-BAD4-CE0594060389}" type="presParOf" srcId="{17C115B4-9BCD-435C-95AC-DC550E5954BA}" destId="{6AE55085-E64B-4F19-9275-592D2B68D9D5}" srcOrd="0" destOrd="0" presId="urn:microsoft.com/office/officeart/2005/8/layout/hierarchy1"/>
    <dgm:cxn modelId="{A2E1DC52-9794-4FED-B2B0-544475588960}" type="presParOf" srcId="{6AE55085-E64B-4F19-9275-592D2B68D9D5}" destId="{6ACFD752-8507-482A-9E70-8640C28CCCB9}" srcOrd="0" destOrd="0" presId="urn:microsoft.com/office/officeart/2005/8/layout/hierarchy1"/>
    <dgm:cxn modelId="{437B5E9D-4883-472A-85CA-A40A09221721}" type="presParOf" srcId="{6AE55085-E64B-4F19-9275-592D2B68D9D5}" destId="{E6178EB2-0BBD-4C25-B25B-CE1BD28B78C0}" srcOrd="1" destOrd="0" presId="urn:microsoft.com/office/officeart/2005/8/layout/hierarchy1"/>
    <dgm:cxn modelId="{B5CB8E3E-BB75-4011-8F8F-6D950C4657E5}" type="presParOf" srcId="{17C115B4-9BCD-435C-95AC-DC550E5954BA}" destId="{E9F0BA88-18C8-4920-B7FC-F851CE75CFF1}" srcOrd="1" destOrd="0" presId="urn:microsoft.com/office/officeart/2005/8/layout/hierarchy1"/>
    <dgm:cxn modelId="{626E75A9-DFB9-40A0-95B9-BC8D9ABECF14}" type="presParOf" srcId="{E9F0BA88-18C8-4920-B7FC-F851CE75CFF1}" destId="{93C00043-76C8-48D9-B7FE-EC3B6E04BF2F}" srcOrd="0" destOrd="0" presId="urn:microsoft.com/office/officeart/2005/8/layout/hierarchy1"/>
    <dgm:cxn modelId="{198AB594-E05C-4D3F-B9C8-BA2C81D61F75}" type="presParOf" srcId="{E9F0BA88-18C8-4920-B7FC-F851CE75CFF1}" destId="{F511657B-E986-4A6F-AD15-44EAEAF7C14C}" srcOrd="1" destOrd="0" presId="urn:microsoft.com/office/officeart/2005/8/layout/hierarchy1"/>
    <dgm:cxn modelId="{FAD8ADBF-B702-4FCF-8E00-D38B59272502}" type="presParOf" srcId="{F511657B-E986-4A6F-AD15-44EAEAF7C14C}" destId="{E4BB428B-7317-433B-889A-6CBCC61EC36B}" srcOrd="0" destOrd="0" presId="urn:microsoft.com/office/officeart/2005/8/layout/hierarchy1"/>
    <dgm:cxn modelId="{A1A0C8B6-326E-461C-9B95-843693B5EC61}" type="presParOf" srcId="{E4BB428B-7317-433B-889A-6CBCC61EC36B}" destId="{46B7BA80-174B-4E12-8BC9-A1EF5661F5F8}" srcOrd="0" destOrd="0" presId="urn:microsoft.com/office/officeart/2005/8/layout/hierarchy1"/>
    <dgm:cxn modelId="{F72858E6-9D14-417E-BFEE-6CB4AF54E3AB}" type="presParOf" srcId="{E4BB428B-7317-433B-889A-6CBCC61EC36B}" destId="{F02CB78F-4E17-4DEE-9D3F-8177C027FF2D}" srcOrd="1" destOrd="0" presId="urn:microsoft.com/office/officeart/2005/8/layout/hierarchy1"/>
    <dgm:cxn modelId="{B790FB26-FDE7-468D-8DE4-60A7E754B43A}" type="presParOf" srcId="{F511657B-E986-4A6F-AD15-44EAEAF7C14C}" destId="{CDF1757E-9568-49C9-821B-72DF3BED6009}" srcOrd="1" destOrd="0" presId="urn:microsoft.com/office/officeart/2005/8/layout/hierarchy1"/>
    <dgm:cxn modelId="{649B4E4C-312E-40EA-8BD6-6B7E6DE614B1}" type="presParOf" srcId="{CDF1757E-9568-49C9-821B-72DF3BED6009}" destId="{588C78E3-39EF-4B02-A1E6-E0EE6A96DFB9}" srcOrd="0" destOrd="0" presId="urn:microsoft.com/office/officeart/2005/8/layout/hierarchy1"/>
    <dgm:cxn modelId="{4C4A6483-C117-44DC-8EA0-ED036D4DD5C7}" type="presParOf" srcId="{CDF1757E-9568-49C9-821B-72DF3BED6009}" destId="{057C53CF-93D4-4600-B6B1-AB4784FF52CA}" srcOrd="1" destOrd="0" presId="urn:microsoft.com/office/officeart/2005/8/layout/hierarchy1"/>
    <dgm:cxn modelId="{5EBEB8DA-ACCD-4795-B45C-76D37722ED0D}" type="presParOf" srcId="{057C53CF-93D4-4600-B6B1-AB4784FF52CA}" destId="{E5980FB9-C435-4B4B-BF1A-7A0E9F2DA248}" srcOrd="0" destOrd="0" presId="urn:microsoft.com/office/officeart/2005/8/layout/hierarchy1"/>
    <dgm:cxn modelId="{FC478665-A12B-401B-974A-C3E380E7DF79}" type="presParOf" srcId="{E5980FB9-C435-4B4B-BF1A-7A0E9F2DA248}" destId="{3F033C40-7CDE-4185-A583-F69424410B43}" srcOrd="0" destOrd="0" presId="urn:microsoft.com/office/officeart/2005/8/layout/hierarchy1"/>
    <dgm:cxn modelId="{317BA8CD-4E26-4608-BF20-B48A5D675D37}" type="presParOf" srcId="{E5980FB9-C435-4B4B-BF1A-7A0E9F2DA248}" destId="{F5BBD570-099B-401E-A352-BFAB41B0E814}" srcOrd="1" destOrd="0" presId="urn:microsoft.com/office/officeart/2005/8/layout/hierarchy1"/>
    <dgm:cxn modelId="{835139F6-DE6E-4386-8537-55F1C4D84AF0}" type="presParOf" srcId="{057C53CF-93D4-4600-B6B1-AB4784FF52CA}" destId="{5F006116-D378-4DEC-B6AA-C4217B5CD483}" srcOrd="1" destOrd="0" presId="urn:microsoft.com/office/officeart/2005/8/layout/hierarchy1"/>
    <dgm:cxn modelId="{79227024-65D0-4B27-AAED-8597BBA0BB45}" type="presParOf" srcId="{CDF1757E-9568-49C9-821B-72DF3BED6009}" destId="{07FDB795-56D6-4E71-92AC-F60AC35243A4}" srcOrd="2" destOrd="0" presId="urn:microsoft.com/office/officeart/2005/8/layout/hierarchy1"/>
    <dgm:cxn modelId="{3D8E6ABA-2B47-45D9-99A9-BEDD936F25D4}" type="presParOf" srcId="{CDF1757E-9568-49C9-821B-72DF3BED6009}" destId="{BB0A8D80-4CD0-4CF6-9C5E-94A23A3C470D}" srcOrd="3" destOrd="0" presId="urn:microsoft.com/office/officeart/2005/8/layout/hierarchy1"/>
    <dgm:cxn modelId="{6395F6DE-0FE7-4B51-AE7E-4D663EB690F5}" type="presParOf" srcId="{BB0A8D80-4CD0-4CF6-9C5E-94A23A3C470D}" destId="{973CF9D1-2091-4440-BC1A-081AE0F93587}" srcOrd="0" destOrd="0" presId="urn:microsoft.com/office/officeart/2005/8/layout/hierarchy1"/>
    <dgm:cxn modelId="{00F116E0-6930-447B-89C5-30B9BC45E91A}" type="presParOf" srcId="{973CF9D1-2091-4440-BC1A-081AE0F93587}" destId="{7D5194D0-71D5-4E60-8CD1-73535BFD0C59}" srcOrd="0" destOrd="0" presId="urn:microsoft.com/office/officeart/2005/8/layout/hierarchy1"/>
    <dgm:cxn modelId="{63D904D1-0ED2-43E2-9766-78104E24AA20}" type="presParOf" srcId="{973CF9D1-2091-4440-BC1A-081AE0F93587}" destId="{64F604AC-8FB5-4B81-9CB5-CF91E9FD0674}" srcOrd="1" destOrd="0" presId="urn:microsoft.com/office/officeart/2005/8/layout/hierarchy1"/>
    <dgm:cxn modelId="{C022EC66-A936-4F72-823A-C984440F2BED}" type="presParOf" srcId="{BB0A8D80-4CD0-4CF6-9C5E-94A23A3C470D}" destId="{8258C483-AD73-4251-8A60-545039344049}" srcOrd="1" destOrd="0" presId="urn:microsoft.com/office/officeart/2005/8/layout/hierarchy1"/>
    <dgm:cxn modelId="{5F0F88E2-B4C0-4E52-B34E-A3C98BF8A4AB}" type="presParOf" srcId="{CDF1757E-9568-49C9-821B-72DF3BED6009}" destId="{A61283AA-D753-49A1-BBFD-C32622C3C3B3}" srcOrd="4" destOrd="0" presId="urn:microsoft.com/office/officeart/2005/8/layout/hierarchy1"/>
    <dgm:cxn modelId="{ECBE90AA-9230-4080-B4F8-15E16FE60C2F}" type="presParOf" srcId="{CDF1757E-9568-49C9-821B-72DF3BED6009}" destId="{3D8D62AE-1946-476D-A552-DAB050073BFA}" srcOrd="5" destOrd="0" presId="urn:microsoft.com/office/officeart/2005/8/layout/hierarchy1"/>
    <dgm:cxn modelId="{38407B3B-B6C5-49A3-8F43-421E201DB9C9}" type="presParOf" srcId="{3D8D62AE-1946-476D-A552-DAB050073BFA}" destId="{72973FF1-D009-4DED-9FFE-CA880385CE11}" srcOrd="0" destOrd="0" presId="urn:microsoft.com/office/officeart/2005/8/layout/hierarchy1"/>
    <dgm:cxn modelId="{6578030E-1262-48F1-9AF5-D519483DF2C5}" type="presParOf" srcId="{72973FF1-D009-4DED-9FFE-CA880385CE11}" destId="{BA6F8A4E-67A7-477E-9397-2952E268E9D2}" srcOrd="0" destOrd="0" presId="urn:microsoft.com/office/officeart/2005/8/layout/hierarchy1"/>
    <dgm:cxn modelId="{7BF60496-54C5-4F8E-8BC5-DA2A2A86D3FF}" type="presParOf" srcId="{72973FF1-D009-4DED-9FFE-CA880385CE11}" destId="{6E4EE8B3-87DD-401C-BC96-89F9C2B9E9BF}" srcOrd="1" destOrd="0" presId="urn:microsoft.com/office/officeart/2005/8/layout/hierarchy1"/>
    <dgm:cxn modelId="{62D304CA-B313-4898-AF9F-12AFBD0CD4E9}" type="presParOf" srcId="{3D8D62AE-1946-476D-A552-DAB050073BFA}" destId="{E227DDFD-1952-4DD8-ADD6-18C46A04E0F7}" srcOrd="1" destOrd="0" presId="urn:microsoft.com/office/officeart/2005/8/layout/hierarchy1"/>
    <dgm:cxn modelId="{239074B1-186C-4286-960D-FA9CE22C2683}" type="presParOf" srcId="{E9F0BA88-18C8-4920-B7FC-F851CE75CFF1}" destId="{1ACEC1B7-0150-44E3-AA44-F6EFB7504BBA}" srcOrd="2" destOrd="0" presId="urn:microsoft.com/office/officeart/2005/8/layout/hierarchy1"/>
    <dgm:cxn modelId="{1979201E-E89F-40BB-8D1A-3B22996CC8A9}" type="presParOf" srcId="{E9F0BA88-18C8-4920-B7FC-F851CE75CFF1}" destId="{36F10D95-C6EF-4AE8-8046-110DF5B64AF8}" srcOrd="3" destOrd="0" presId="urn:microsoft.com/office/officeart/2005/8/layout/hierarchy1"/>
    <dgm:cxn modelId="{3E2EFB3A-1478-411C-9776-D935F9A896B0}" type="presParOf" srcId="{36F10D95-C6EF-4AE8-8046-110DF5B64AF8}" destId="{F1BFE07D-61B9-4C28-B0CD-58F0C38401C9}" srcOrd="0" destOrd="0" presId="urn:microsoft.com/office/officeart/2005/8/layout/hierarchy1"/>
    <dgm:cxn modelId="{FFCF95C3-1D15-448E-B49F-46716204897F}" type="presParOf" srcId="{F1BFE07D-61B9-4C28-B0CD-58F0C38401C9}" destId="{C750CD31-4FAE-4668-BA29-9880428DA17B}" srcOrd="0" destOrd="0" presId="urn:microsoft.com/office/officeart/2005/8/layout/hierarchy1"/>
    <dgm:cxn modelId="{0D0D7F6C-2D6F-499E-B67B-70FE42C02737}" type="presParOf" srcId="{F1BFE07D-61B9-4C28-B0CD-58F0C38401C9}" destId="{7C26DC8D-9233-4429-A612-ECAD93554E43}" srcOrd="1" destOrd="0" presId="urn:microsoft.com/office/officeart/2005/8/layout/hierarchy1"/>
    <dgm:cxn modelId="{82B34ED6-DFB7-43F2-8553-62C50C7C1C03}" type="presParOf" srcId="{36F10D95-C6EF-4AE8-8046-110DF5B64AF8}" destId="{AC5B808E-54BE-4580-9B80-93221F5BFC55}" srcOrd="1" destOrd="0" presId="urn:microsoft.com/office/officeart/2005/8/layout/hierarchy1"/>
    <dgm:cxn modelId="{C5BCD779-59FE-42E5-B18F-BD3F2D250182}" type="presParOf" srcId="{AC5B808E-54BE-4580-9B80-93221F5BFC55}" destId="{EB7A35D3-56AC-48FC-9F84-56E0CE8EEB82}" srcOrd="0" destOrd="0" presId="urn:microsoft.com/office/officeart/2005/8/layout/hierarchy1"/>
    <dgm:cxn modelId="{5209A17B-67EF-4C0C-B545-44783C2D387C}" type="presParOf" srcId="{AC5B808E-54BE-4580-9B80-93221F5BFC55}" destId="{07771B1E-EBB9-46B9-9015-A52DFE6BBB05}" srcOrd="1" destOrd="0" presId="urn:microsoft.com/office/officeart/2005/8/layout/hierarchy1"/>
    <dgm:cxn modelId="{6016B042-41E9-4420-A92D-D18A24F92D7E}" type="presParOf" srcId="{07771B1E-EBB9-46B9-9015-A52DFE6BBB05}" destId="{5CB1EEA2-910D-492A-91D3-F20F39003A01}" srcOrd="0" destOrd="0" presId="urn:microsoft.com/office/officeart/2005/8/layout/hierarchy1"/>
    <dgm:cxn modelId="{17B05E7C-C6B0-4BAF-A210-3723F34073FD}" type="presParOf" srcId="{5CB1EEA2-910D-492A-91D3-F20F39003A01}" destId="{AE9B7D8F-2F87-4A5A-8234-55D351290D1A}" srcOrd="0" destOrd="0" presId="urn:microsoft.com/office/officeart/2005/8/layout/hierarchy1"/>
    <dgm:cxn modelId="{E328852C-429A-4EE4-AB81-0B91841888DE}" type="presParOf" srcId="{5CB1EEA2-910D-492A-91D3-F20F39003A01}" destId="{36925C90-4400-4DF6-95B7-604F7A832C46}" srcOrd="1" destOrd="0" presId="urn:microsoft.com/office/officeart/2005/8/layout/hierarchy1"/>
    <dgm:cxn modelId="{C1835F11-5875-483B-ACE0-F1567BDC7E1F}" type="presParOf" srcId="{07771B1E-EBB9-46B9-9015-A52DFE6BBB05}" destId="{3C13D55B-81DD-4118-ADB7-832C4CF8AC3C}" srcOrd="1" destOrd="0" presId="urn:microsoft.com/office/officeart/2005/8/layout/hierarchy1"/>
    <dgm:cxn modelId="{7C233198-1745-458E-A1DD-E141F51D6370}" type="presParOf" srcId="{AC5B808E-54BE-4580-9B80-93221F5BFC55}" destId="{D16B64C1-564E-4A97-B5AE-CD6B3F7BA1BA}" srcOrd="2" destOrd="0" presId="urn:microsoft.com/office/officeart/2005/8/layout/hierarchy1"/>
    <dgm:cxn modelId="{A86FA82C-EBC3-4CF4-B4A4-E0342615F7FC}" type="presParOf" srcId="{AC5B808E-54BE-4580-9B80-93221F5BFC55}" destId="{A52A72EC-7575-4ECE-8EA1-346AFD256AB0}" srcOrd="3" destOrd="0" presId="urn:microsoft.com/office/officeart/2005/8/layout/hierarchy1"/>
    <dgm:cxn modelId="{6966316D-2576-4B2C-954E-E205EF309C9B}" type="presParOf" srcId="{A52A72EC-7575-4ECE-8EA1-346AFD256AB0}" destId="{293129B7-F615-4D85-8203-12552C54A21D}" srcOrd="0" destOrd="0" presId="urn:microsoft.com/office/officeart/2005/8/layout/hierarchy1"/>
    <dgm:cxn modelId="{ECB94487-CCD8-4110-99A2-0FCC91C27059}" type="presParOf" srcId="{293129B7-F615-4D85-8203-12552C54A21D}" destId="{03354402-A785-4C87-AC2D-0C29EF48D938}" srcOrd="0" destOrd="0" presId="urn:microsoft.com/office/officeart/2005/8/layout/hierarchy1"/>
    <dgm:cxn modelId="{0DBCA05D-FD2B-4488-9CAA-C5F44B2C7135}" type="presParOf" srcId="{293129B7-F615-4D85-8203-12552C54A21D}" destId="{D90795C4-406A-4D38-9EB6-863762D4C4C3}" srcOrd="1" destOrd="0" presId="urn:microsoft.com/office/officeart/2005/8/layout/hierarchy1"/>
    <dgm:cxn modelId="{A3C3FC79-18F0-4775-81DE-04A7D2DF2836}" type="presParOf" srcId="{A52A72EC-7575-4ECE-8EA1-346AFD256AB0}" destId="{DA784C3F-A215-45BB-B83C-C7075C5D1952}" srcOrd="1" destOrd="0" presId="urn:microsoft.com/office/officeart/2005/8/layout/hierarchy1"/>
    <dgm:cxn modelId="{8B82B4C4-C0F1-44B2-AB0C-31A91F836025}" type="presParOf" srcId="{AC5B808E-54BE-4580-9B80-93221F5BFC55}" destId="{A559A35B-4431-4F89-AEE5-B9DABD2EC87C}" srcOrd="4" destOrd="0" presId="urn:microsoft.com/office/officeart/2005/8/layout/hierarchy1"/>
    <dgm:cxn modelId="{AA5E4C8D-92E1-4D92-9BA0-5ADA624C3252}" type="presParOf" srcId="{AC5B808E-54BE-4580-9B80-93221F5BFC55}" destId="{0BFCAC55-5663-4232-99AC-015D790C240A}" srcOrd="5" destOrd="0" presId="urn:microsoft.com/office/officeart/2005/8/layout/hierarchy1"/>
    <dgm:cxn modelId="{9F0379AF-37FC-476C-B3F1-615F83B418EA}" type="presParOf" srcId="{0BFCAC55-5663-4232-99AC-015D790C240A}" destId="{CC6CBB3F-32D1-414F-9D02-A81C6A723BE1}" srcOrd="0" destOrd="0" presId="urn:microsoft.com/office/officeart/2005/8/layout/hierarchy1"/>
    <dgm:cxn modelId="{5B904413-9030-42A5-BCA0-CE53B9F3B7A7}" type="presParOf" srcId="{CC6CBB3F-32D1-414F-9D02-A81C6A723BE1}" destId="{97F6AFED-7E50-4BF9-B73A-12BC370DEC31}" srcOrd="0" destOrd="0" presId="urn:microsoft.com/office/officeart/2005/8/layout/hierarchy1"/>
    <dgm:cxn modelId="{09E7C51D-604E-4DB7-B68F-6904118B551C}" type="presParOf" srcId="{CC6CBB3F-32D1-414F-9D02-A81C6A723BE1}" destId="{8F559569-BD25-4AE7-8A52-0DE841CF2FD3}" srcOrd="1" destOrd="0" presId="urn:microsoft.com/office/officeart/2005/8/layout/hierarchy1"/>
    <dgm:cxn modelId="{023C1AF7-0A29-45B5-9DD8-218263D64599}" type="presParOf" srcId="{0BFCAC55-5663-4232-99AC-015D790C240A}" destId="{ED76E66F-EAB4-4339-B8C6-847A46DA29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29B46-22E8-4ACB-9478-701AD252D89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D078F332-ECB9-41FC-AEB9-6526C7EF9851}">
      <dgm:prSet phldrT="[Text]" custT="1"/>
      <dgm:spPr/>
      <dgm:t>
        <a:bodyPr/>
        <a:lstStyle/>
        <a:p>
          <a:r>
            <a:rPr lang="en-IN" sz="2000" b="1" dirty="0"/>
            <a:t>Prototyping</a:t>
          </a:r>
        </a:p>
      </dgm:t>
    </dgm:pt>
    <dgm:pt modelId="{90BF4C28-AC04-4494-B4CC-A4C0C7386A57}" type="parTrans" cxnId="{9195E8F0-A501-46CA-B2C0-786C5241C097}">
      <dgm:prSet/>
      <dgm:spPr/>
      <dgm:t>
        <a:bodyPr/>
        <a:lstStyle/>
        <a:p>
          <a:endParaRPr lang="en-IN" sz="2000" b="1"/>
        </a:p>
      </dgm:t>
    </dgm:pt>
    <dgm:pt modelId="{8A028B8D-4850-4FAA-9381-462AA3DEBAA8}" type="sibTrans" cxnId="{9195E8F0-A501-46CA-B2C0-786C5241C097}">
      <dgm:prSet/>
      <dgm:spPr/>
      <dgm:t>
        <a:bodyPr/>
        <a:lstStyle/>
        <a:p>
          <a:endParaRPr lang="en-IN" sz="2000" b="1"/>
        </a:p>
      </dgm:t>
    </dgm:pt>
    <dgm:pt modelId="{3B982893-E457-4D30-8598-ACC2A731DA3A}">
      <dgm:prSet phldrT="[Text]" custT="1"/>
      <dgm:spPr/>
      <dgm:t>
        <a:bodyPr/>
        <a:lstStyle/>
        <a:p>
          <a:r>
            <a:rPr lang="en-IN" sz="2000" b="1" dirty="0"/>
            <a:t>Low-Fidelity Prototyping</a:t>
          </a:r>
        </a:p>
      </dgm:t>
    </dgm:pt>
    <dgm:pt modelId="{9C3DC62B-E25F-44E5-AC16-BE2CDFA031B2}" type="parTrans" cxnId="{9DD8915A-418F-40EC-BF24-6C569FA21510}">
      <dgm:prSet/>
      <dgm:spPr/>
      <dgm:t>
        <a:bodyPr/>
        <a:lstStyle/>
        <a:p>
          <a:endParaRPr lang="en-IN" sz="2000" b="1"/>
        </a:p>
      </dgm:t>
    </dgm:pt>
    <dgm:pt modelId="{F78ABACE-393A-4A6F-8898-BFF8FE205C20}" type="sibTrans" cxnId="{9DD8915A-418F-40EC-BF24-6C569FA21510}">
      <dgm:prSet/>
      <dgm:spPr/>
      <dgm:t>
        <a:bodyPr/>
        <a:lstStyle/>
        <a:p>
          <a:endParaRPr lang="en-IN" sz="2000" b="1"/>
        </a:p>
      </dgm:t>
    </dgm:pt>
    <dgm:pt modelId="{BE8AC230-C7E2-4C9C-81F3-112699EED441}">
      <dgm:prSet phldrT="[Text]" custT="1"/>
      <dgm:spPr/>
      <dgm:t>
        <a:bodyPr/>
        <a:lstStyle/>
        <a:p>
          <a:r>
            <a:rPr lang="en-IN" sz="2000" b="1" dirty="0"/>
            <a:t>Storyboarding</a:t>
          </a:r>
        </a:p>
      </dgm:t>
    </dgm:pt>
    <dgm:pt modelId="{79D87DE4-6D73-4A07-990F-CFC8A22BA41B}" type="parTrans" cxnId="{7D4B7485-17B4-4A38-98C3-63DABA4B4BE2}">
      <dgm:prSet/>
      <dgm:spPr/>
      <dgm:t>
        <a:bodyPr/>
        <a:lstStyle/>
        <a:p>
          <a:endParaRPr lang="en-IN" sz="2000" b="1"/>
        </a:p>
      </dgm:t>
    </dgm:pt>
    <dgm:pt modelId="{94A3020A-798A-41D8-B7C3-82D785A74B6E}" type="sibTrans" cxnId="{7D4B7485-17B4-4A38-98C3-63DABA4B4BE2}">
      <dgm:prSet/>
      <dgm:spPr/>
      <dgm:t>
        <a:bodyPr/>
        <a:lstStyle/>
        <a:p>
          <a:endParaRPr lang="en-IN" sz="2000" b="1"/>
        </a:p>
      </dgm:t>
    </dgm:pt>
    <dgm:pt modelId="{7D6FDE18-FF65-4748-A219-7CAB8491F6C0}">
      <dgm:prSet phldrT="[Text]" custT="1"/>
      <dgm:spPr/>
      <dgm:t>
        <a:bodyPr/>
        <a:lstStyle/>
        <a:p>
          <a:r>
            <a:rPr lang="en-IN" sz="2000" b="1" dirty="0"/>
            <a:t>Sketching</a:t>
          </a:r>
        </a:p>
      </dgm:t>
    </dgm:pt>
    <dgm:pt modelId="{0D9F1D2C-DEDA-4323-9DF9-24C1A97DA75E}" type="parTrans" cxnId="{B19757DC-BFCA-4C66-8BE8-63012E116E7F}">
      <dgm:prSet/>
      <dgm:spPr/>
      <dgm:t>
        <a:bodyPr/>
        <a:lstStyle/>
        <a:p>
          <a:endParaRPr lang="en-IN" sz="2000" b="1"/>
        </a:p>
      </dgm:t>
    </dgm:pt>
    <dgm:pt modelId="{BAAD05BF-31F2-4FC0-AD6E-077D6A5AF242}" type="sibTrans" cxnId="{B19757DC-BFCA-4C66-8BE8-63012E116E7F}">
      <dgm:prSet/>
      <dgm:spPr/>
      <dgm:t>
        <a:bodyPr/>
        <a:lstStyle/>
        <a:p>
          <a:endParaRPr lang="en-IN" sz="2000" b="1"/>
        </a:p>
      </dgm:t>
    </dgm:pt>
    <dgm:pt modelId="{6556B56B-EC8C-44C1-AD0C-2CA9D14C3269}">
      <dgm:prSet phldrT="[Text]" custT="1"/>
      <dgm:spPr/>
      <dgm:t>
        <a:bodyPr/>
        <a:lstStyle/>
        <a:p>
          <a:r>
            <a:rPr lang="en-IN" sz="2000" b="1" dirty="0"/>
            <a:t>High-Fidelity Prototyping</a:t>
          </a:r>
        </a:p>
      </dgm:t>
    </dgm:pt>
    <dgm:pt modelId="{17881E7C-3CE1-44CD-9129-03ED4FA19A32}" type="parTrans" cxnId="{7ADB49C3-15D1-453E-99BE-B2E91443CD52}">
      <dgm:prSet/>
      <dgm:spPr/>
      <dgm:t>
        <a:bodyPr/>
        <a:lstStyle/>
        <a:p>
          <a:endParaRPr lang="en-IN" sz="2000" b="1"/>
        </a:p>
      </dgm:t>
    </dgm:pt>
    <dgm:pt modelId="{BE6B9B20-E4F8-4296-A9B8-F87FB79B425B}" type="sibTrans" cxnId="{7ADB49C3-15D1-453E-99BE-B2E91443CD52}">
      <dgm:prSet/>
      <dgm:spPr/>
      <dgm:t>
        <a:bodyPr/>
        <a:lstStyle/>
        <a:p>
          <a:endParaRPr lang="en-IN" sz="2000" b="1"/>
        </a:p>
      </dgm:t>
    </dgm:pt>
    <dgm:pt modelId="{EE123118-505B-4BE1-A780-6C96572331B1}">
      <dgm:prSet phldrT="[Text]" custT="1"/>
      <dgm:spPr/>
      <dgm:t>
        <a:bodyPr/>
        <a:lstStyle/>
        <a:p>
          <a:r>
            <a:rPr lang="en-IN" sz="2000" b="1" dirty="0"/>
            <a:t>Prototyping with index cards</a:t>
          </a:r>
        </a:p>
      </dgm:t>
    </dgm:pt>
    <dgm:pt modelId="{9DC4ADD2-EC2A-4A89-A743-6A719564AEF0}" type="parTrans" cxnId="{76595F5C-E163-452C-BF3B-5540986186AD}">
      <dgm:prSet/>
      <dgm:spPr/>
      <dgm:t>
        <a:bodyPr/>
        <a:lstStyle/>
        <a:p>
          <a:endParaRPr lang="en-IN" sz="2000" b="1"/>
        </a:p>
      </dgm:t>
    </dgm:pt>
    <dgm:pt modelId="{44ECE7B7-06D2-473B-B2CF-672B46095B63}" type="sibTrans" cxnId="{76595F5C-E163-452C-BF3B-5540986186AD}">
      <dgm:prSet/>
      <dgm:spPr/>
      <dgm:t>
        <a:bodyPr/>
        <a:lstStyle/>
        <a:p>
          <a:endParaRPr lang="en-IN" sz="2000" b="1"/>
        </a:p>
      </dgm:t>
    </dgm:pt>
    <dgm:pt modelId="{7B71A2D2-AFE5-47CC-B1C3-971E127D80D0}">
      <dgm:prSet phldrT="[Text]" custT="1"/>
      <dgm:spPr/>
      <dgm:t>
        <a:bodyPr/>
        <a:lstStyle/>
        <a:p>
          <a:r>
            <a:rPr lang="en-IN" sz="2000" b="1"/>
            <a:t>Wizard of Oz.</a:t>
          </a:r>
          <a:endParaRPr lang="en-IN" sz="2000" b="1" dirty="0"/>
        </a:p>
      </dgm:t>
    </dgm:pt>
    <dgm:pt modelId="{C2BB13D0-D7CA-4256-B156-9DE2ACDF142C}" type="parTrans" cxnId="{62231F57-5093-4709-9D43-A7729AACEFEA}">
      <dgm:prSet/>
      <dgm:spPr/>
      <dgm:t>
        <a:bodyPr/>
        <a:lstStyle/>
        <a:p>
          <a:endParaRPr lang="en-IN" sz="2000" b="1"/>
        </a:p>
      </dgm:t>
    </dgm:pt>
    <dgm:pt modelId="{43F29AB9-683D-497D-9177-E1FBAA0516E6}" type="sibTrans" cxnId="{62231F57-5093-4709-9D43-A7729AACEFEA}">
      <dgm:prSet/>
      <dgm:spPr/>
      <dgm:t>
        <a:bodyPr/>
        <a:lstStyle/>
        <a:p>
          <a:endParaRPr lang="en-IN" sz="2000" b="1"/>
        </a:p>
      </dgm:t>
    </dgm:pt>
    <dgm:pt modelId="{3AB74A49-6FE7-447A-83FD-6C13756E5F21}" type="pres">
      <dgm:prSet presAssocID="{BE829B46-22E8-4ACB-9478-701AD252D890}" presName="hierChild1" presStyleCnt="0">
        <dgm:presLayoutVars>
          <dgm:chPref val="1"/>
          <dgm:dir/>
          <dgm:animOne val="branch"/>
          <dgm:animLvl val="lvl"/>
          <dgm:resizeHandles/>
        </dgm:presLayoutVars>
      </dgm:prSet>
      <dgm:spPr/>
      <dgm:t>
        <a:bodyPr/>
        <a:lstStyle/>
        <a:p>
          <a:endParaRPr lang="en-US"/>
        </a:p>
      </dgm:t>
    </dgm:pt>
    <dgm:pt modelId="{B13419C0-1FB4-4B21-B03C-F3DE701C52F4}" type="pres">
      <dgm:prSet presAssocID="{D078F332-ECB9-41FC-AEB9-6526C7EF9851}" presName="hierRoot1" presStyleCnt="0"/>
      <dgm:spPr/>
    </dgm:pt>
    <dgm:pt modelId="{C315AC0C-EE0C-4423-975F-3744BE1315CC}" type="pres">
      <dgm:prSet presAssocID="{D078F332-ECB9-41FC-AEB9-6526C7EF9851}" presName="composite" presStyleCnt="0"/>
      <dgm:spPr/>
    </dgm:pt>
    <dgm:pt modelId="{ACAB3A96-A863-4EE2-A50C-EEB1ADA65B5A}" type="pres">
      <dgm:prSet presAssocID="{D078F332-ECB9-41FC-AEB9-6526C7EF9851}" presName="background" presStyleLbl="node0" presStyleIdx="0" presStyleCnt="1"/>
      <dgm:spPr/>
    </dgm:pt>
    <dgm:pt modelId="{E6404750-818D-4854-9B35-FDABB1C6010F}" type="pres">
      <dgm:prSet presAssocID="{D078F332-ECB9-41FC-AEB9-6526C7EF9851}" presName="text" presStyleLbl="fgAcc0" presStyleIdx="0" presStyleCnt="1">
        <dgm:presLayoutVars>
          <dgm:chPref val="3"/>
        </dgm:presLayoutVars>
      </dgm:prSet>
      <dgm:spPr/>
      <dgm:t>
        <a:bodyPr/>
        <a:lstStyle/>
        <a:p>
          <a:endParaRPr lang="en-US"/>
        </a:p>
      </dgm:t>
    </dgm:pt>
    <dgm:pt modelId="{87F133C8-DB5D-46DE-819E-C45F2CB3A79D}" type="pres">
      <dgm:prSet presAssocID="{D078F332-ECB9-41FC-AEB9-6526C7EF9851}" presName="hierChild2" presStyleCnt="0"/>
      <dgm:spPr/>
    </dgm:pt>
    <dgm:pt modelId="{9B4BED6C-E6E4-42DA-A4BA-704D7C93EB87}" type="pres">
      <dgm:prSet presAssocID="{9C3DC62B-E25F-44E5-AC16-BE2CDFA031B2}" presName="Name10" presStyleLbl="parChTrans1D2" presStyleIdx="0" presStyleCnt="2"/>
      <dgm:spPr/>
      <dgm:t>
        <a:bodyPr/>
        <a:lstStyle/>
        <a:p>
          <a:endParaRPr lang="en-US"/>
        </a:p>
      </dgm:t>
    </dgm:pt>
    <dgm:pt modelId="{100F82DD-1CD4-40FB-8F2F-A15212A02481}" type="pres">
      <dgm:prSet presAssocID="{3B982893-E457-4D30-8598-ACC2A731DA3A}" presName="hierRoot2" presStyleCnt="0"/>
      <dgm:spPr/>
    </dgm:pt>
    <dgm:pt modelId="{28982A68-F123-4B00-911D-47B2693A6B66}" type="pres">
      <dgm:prSet presAssocID="{3B982893-E457-4D30-8598-ACC2A731DA3A}" presName="composite2" presStyleCnt="0"/>
      <dgm:spPr/>
    </dgm:pt>
    <dgm:pt modelId="{07329ECB-20E6-4B14-986D-9EA291984C5F}" type="pres">
      <dgm:prSet presAssocID="{3B982893-E457-4D30-8598-ACC2A731DA3A}" presName="background2" presStyleLbl="node2" presStyleIdx="0" presStyleCnt="2"/>
      <dgm:spPr/>
    </dgm:pt>
    <dgm:pt modelId="{73827FBA-18BB-45DD-95A8-62E548E638E8}" type="pres">
      <dgm:prSet presAssocID="{3B982893-E457-4D30-8598-ACC2A731DA3A}" presName="text2" presStyleLbl="fgAcc2" presStyleIdx="0" presStyleCnt="2" custScaleX="234448">
        <dgm:presLayoutVars>
          <dgm:chPref val="3"/>
        </dgm:presLayoutVars>
      </dgm:prSet>
      <dgm:spPr/>
      <dgm:t>
        <a:bodyPr/>
        <a:lstStyle/>
        <a:p>
          <a:endParaRPr lang="en-US"/>
        </a:p>
      </dgm:t>
    </dgm:pt>
    <dgm:pt modelId="{5BE85895-F10D-4864-9606-2C6394E6DBC2}" type="pres">
      <dgm:prSet presAssocID="{3B982893-E457-4D30-8598-ACC2A731DA3A}" presName="hierChild3" presStyleCnt="0"/>
      <dgm:spPr/>
    </dgm:pt>
    <dgm:pt modelId="{523349C1-63A9-43F2-BD35-084CB91CE9C4}" type="pres">
      <dgm:prSet presAssocID="{79D87DE4-6D73-4A07-990F-CFC8A22BA41B}" presName="Name17" presStyleLbl="parChTrans1D3" presStyleIdx="0" presStyleCnt="4"/>
      <dgm:spPr/>
      <dgm:t>
        <a:bodyPr/>
        <a:lstStyle/>
        <a:p>
          <a:endParaRPr lang="en-US"/>
        </a:p>
      </dgm:t>
    </dgm:pt>
    <dgm:pt modelId="{E933DB88-D3F3-4B16-A9EF-F0E17DC88409}" type="pres">
      <dgm:prSet presAssocID="{BE8AC230-C7E2-4C9C-81F3-112699EED441}" presName="hierRoot3" presStyleCnt="0"/>
      <dgm:spPr/>
    </dgm:pt>
    <dgm:pt modelId="{6FB4B315-66EA-4740-A63E-0ECBE9132DB5}" type="pres">
      <dgm:prSet presAssocID="{BE8AC230-C7E2-4C9C-81F3-112699EED441}" presName="composite3" presStyleCnt="0"/>
      <dgm:spPr/>
    </dgm:pt>
    <dgm:pt modelId="{06C81D6A-3919-4584-8555-8120F2E759DA}" type="pres">
      <dgm:prSet presAssocID="{BE8AC230-C7E2-4C9C-81F3-112699EED441}" presName="background3" presStyleLbl="node3" presStyleIdx="0" presStyleCnt="4"/>
      <dgm:spPr/>
    </dgm:pt>
    <dgm:pt modelId="{2134DB01-B94B-4A8C-AFA5-595962EF375C}" type="pres">
      <dgm:prSet presAssocID="{BE8AC230-C7E2-4C9C-81F3-112699EED441}" presName="text3" presStyleLbl="fgAcc3" presStyleIdx="0" presStyleCnt="4" custScaleX="122872">
        <dgm:presLayoutVars>
          <dgm:chPref val="3"/>
        </dgm:presLayoutVars>
      </dgm:prSet>
      <dgm:spPr/>
      <dgm:t>
        <a:bodyPr/>
        <a:lstStyle/>
        <a:p>
          <a:endParaRPr lang="en-US"/>
        </a:p>
      </dgm:t>
    </dgm:pt>
    <dgm:pt modelId="{DF089F66-9120-4F74-9CBB-54FBFF757DD1}" type="pres">
      <dgm:prSet presAssocID="{BE8AC230-C7E2-4C9C-81F3-112699EED441}" presName="hierChild4" presStyleCnt="0"/>
      <dgm:spPr/>
    </dgm:pt>
    <dgm:pt modelId="{6FD2FA1A-16A5-44F0-B203-22AF15F5018A}" type="pres">
      <dgm:prSet presAssocID="{0D9F1D2C-DEDA-4323-9DF9-24C1A97DA75E}" presName="Name17" presStyleLbl="parChTrans1D3" presStyleIdx="1" presStyleCnt="4"/>
      <dgm:spPr/>
      <dgm:t>
        <a:bodyPr/>
        <a:lstStyle/>
        <a:p>
          <a:endParaRPr lang="en-US"/>
        </a:p>
      </dgm:t>
    </dgm:pt>
    <dgm:pt modelId="{9B8D64F9-FCEA-4FA8-80DE-3D9F980B431D}" type="pres">
      <dgm:prSet presAssocID="{7D6FDE18-FF65-4748-A219-7CAB8491F6C0}" presName="hierRoot3" presStyleCnt="0"/>
      <dgm:spPr/>
    </dgm:pt>
    <dgm:pt modelId="{3D8E575B-9704-4D5D-9A5D-E13703A9089D}" type="pres">
      <dgm:prSet presAssocID="{7D6FDE18-FF65-4748-A219-7CAB8491F6C0}" presName="composite3" presStyleCnt="0"/>
      <dgm:spPr/>
    </dgm:pt>
    <dgm:pt modelId="{AE2B1251-F217-4575-B1AB-ABF1A5CF23AA}" type="pres">
      <dgm:prSet presAssocID="{7D6FDE18-FF65-4748-A219-7CAB8491F6C0}" presName="background3" presStyleLbl="node3" presStyleIdx="1" presStyleCnt="4"/>
      <dgm:spPr/>
    </dgm:pt>
    <dgm:pt modelId="{AEA60EC2-3612-4BB4-967B-BAF66DE7F3BE}" type="pres">
      <dgm:prSet presAssocID="{7D6FDE18-FF65-4748-A219-7CAB8491F6C0}" presName="text3" presStyleLbl="fgAcc3" presStyleIdx="1" presStyleCnt="4">
        <dgm:presLayoutVars>
          <dgm:chPref val="3"/>
        </dgm:presLayoutVars>
      </dgm:prSet>
      <dgm:spPr/>
      <dgm:t>
        <a:bodyPr/>
        <a:lstStyle/>
        <a:p>
          <a:endParaRPr lang="en-US"/>
        </a:p>
      </dgm:t>
    </dgm:pt>
    <dgm:pt modelId="{D143DB02-1650-4F59-A70F-4B6EC81D3790}" type="pres">
      <dgm:prSet presAssocID="{7D6FDE18-FF65-4748-A219-7CAB8491F6C0}" presName="hierChild4" presStyleCnt="0"/>
      <dgm:spPr/>
    </dgm:pt>
    <dgm:pt modelId="{2A39BE12-15ED-427A-AE60-5C992F93B5FC}" type="pres">
      <dgm:prSet presAssocID="{9DC4ADD2-EC2A-4A89-A743-6A719564AEF0}" presName="Name17" presStyleLbl="parChTrans1D3" presStyleIdx="2" presStyleCnt="4"/>
      <dgm:spPr/>
      <dgm:t>
        <a:bodyPr/>
        <a:lstStyle/>
        <a:p>
          <a:endParaRPr lang="en-US"/>
        </a:p>
      </dgm:t>
    </dgm:pt>
    <dgm:pt modelId="{D5E750DA-EF7F-45EF-B3C6-D87CFB0DA168}" type="pres">
      <dgm:prSet presAssocID="{EE123118-505B-4BE1-A780-6C96572331B1}" presName="hierRoot3" presStyleCnt="0"/>
      <dgm:spPr/>
    </dgm:pt>
    <dgm:pt modelId="{3EA4EE97-2D39-4BF8-9F9C-DE077199E1C2}" type="pres">
      <dgm:prSet presAssocID="{EE123118-505B-4BE1-A780-6C96572331B1}" presName="composite3" presStyleCnt="0"/>
      <dgm:spPr/>
    </dgm:pt>
    <dgm:pt modelId="{E1965020-1A18-490A-9D50-AE9926C04665}" type="pres">
      <dgm:prSet presAssocID="{EE123118-505B-4BE1-A780-6C96572331B1}" presName="background3" presStyleLbl="node3" presStyleIdx="2" presStyleCnt="4"/>
      <dgm:spPr/>
    </dgm:pt>
    <dgm:pt modelId="{2E44E67E-D0F3-4534-B0AC-EB1E4BCA3AF7}" type="pres">
      <dgm:prSet presAssocID="{EE123118-505B-4BE1-A780-6C96572331B1}" presName="text3" presStyleLbl="fgAcc3" presStyleIdx="2" presStyleCnt="4" custScaleX="142043">
        <dgm:presLayoutVars>
          <dgm:chPref val="3"/>
        </dgm:presLayoutVars>
      </dgm:prSet>
      <dgm:spPr/>
      <dgm:t>
        <a:bodyPr/>
        <a:lstStyle/>
        <a:p>
          <a:endParaRPr lang="en-US"/>
        </a:p>
      </dgm:t>
    </dgm:pt>
    <dgm:pt modelId="{5B99C700-6F9B-4852-BC85-8A02D2DC316C}" type="pres">
      <dgm:prSet presAssocID="{EE123118-505B-4BE1-A780-6C96572331B1}" presName="hierChild4" presStyleCnt="0"/>
      <dgm:spPr/>
    </dgm:pt>
    <dgm:pt modelId="{451DF4D2-BA58-49E1-A89A-E305DE034896}" type="pres">
      <dgm:prSet presAssocID="{C2BB13D0-D7CA-4256-B156-9DE2ACDF142C}" presName="Name17" presStyleLbl="parChTrans1D3" presStyleIdx="3" presStyleCnt="4"/>
      <dgm:spPr/>
      <dgm:t>
        <a:bodyPr/>
        <a:lstStyle/>
        <a:p>
          <a:endParaRPr lang="en-US"/>
        </a:p>
      </dgm:t>
    </dgm:pt>
    <dgm:pt modelId="{5AEA14D4-E32C-471A-AE7D-E7F582FC0EED}" type="pres">
      <dgm:prSet presAssocID="{7B71A2D2-AFE5-47CC-B1C3-971E127D80D0}" presName="hierRoot3" presStyleCnt="0"/>
      <dgm:spPr/>
    </dgm:pt>
    <dgm:pt modelId="{23BF98B0-C4BF-40BC-ADD1-51270E997C95}" type="pres">
      <dgm:prSet presAssocID="{7B71A2D2-AFE5-47CC-B1C3-971E127D80D0}" presName="composite3" presStyleCnt="0"/>
      <dgm:spPr/>
    </dgm:pt>
    <dgm:pt modelId="{320AB4BB-F1B8-49B1-BB78-ECA3148B5ABF}" type="pres">
      <dgm:prSet presAssocID="{7B71A2D2-AFE5-47CC-B1C3-971E127D80D0}" presName="background3" presStyleLbl="node3" presStyleIdx="3" presStyleCnt="4"/>
      <dgm:spPr/>
    </dgm:pt>
    <dgm:pt modelId="{7E1991E9-3164-4E0A-BB70-122412C75FDA}" type="pres">
      <dgm:prSet presAssocID="{7B71A2D2-AFE5-47CC-B1C3-971E127D80D0}" presName="text3" presStyleLbl="fgAcc3" presStyleIdx="3" presStyleCnt="4">
        <dgm:presLayoutVars>
          <dgm:chPref val="3"/>
        </dgm:presLayoutVars>
      </dgm:prSet>
      <dgm:spPr/>
      <dgm:t>
        <a:bodyPr/>
        <a:lstStyle/>
        <a:p>
          <a:endParaRPr lang="en-US"/>
        </a:p>
      </dgm:t>
    </dgm:pt>
    <dgm:pt modelId="{FA00680C-AD05-4C7E-8EE2-F0B62EB28B1B}" type="pres">
      <dgm:prSet presAssocID="{7B71A2D2-AFE5-47CC-B1C3-971E127D80D0}" presName="hierChild4" presStyleCnt="0"/>
      <dgm:spPr/>
    </dgm:pt>
    <dgm:pt modelId="{44DACF10-5E22-4A91-A7AF-90055E90037B}" type="pres">
      <dgm:prSet presAssocID="{17881E7C-3CE1-44CD-9129-03ED4FA19A32}" presName="Name10" presStyleLbl="parChTrans1D2" presStyleIdx="1" presStyleCnt="2"/>
      <dgm:spPr/>
      <dgm:t>
        <a:bodyPr/>
        <a:lstStyle/>
        <a:p>
          <a:endParaRPr lang="en-US"/>
        </a:p>
      </dgm:t>
    </dgm:pt>
    <dgm:pt modelId="{F3F1155A-91BA-4D1A-8F0A-5296A61BD7EE}" type="pres">
      <dgm:prSet presAssocID="{6556B56B-EC8C-44C1-AD0C-2CA9D14C3269}" presName="hierRoot2" presStyleCnt="0"/>
      <dgm:spPr/>
    </dgm:pt>
    <dgm:pt modelId="{E3C3C46C-360E-42EC-8879-0E472D2212F6}" type="pres">
      <dgm:prSet presAssocID="{6556B56B-EC8C-44C1-AD0C-2CA9D14C3269}" presName="composite2" presStyleCnt="0"/>
      <dgm:spPr/>
    </dgm:pt>
    <dgm:pt modelId="{93B0DD75-0EDE-4D55-BEA3-0640A33C1592}" type="pres">
      <dgm:prSet presAssocID="{6556B56B-EC8C-44C1-AD0C-2CA9D14C3269}" presName="background2" presStyleLbl="node2" presStyleIdx="1" presStyleCnt="2"/>
      <dgm:spPr/>
    </dgm:pt>
    <dgm:pt modelId="{FD04AAC7-2F3F-4B1D-93B4-D297A1F08346}" type="pres">
      <dgm:prSet presAssocID="{6556B56B-EC8C-44C1-AD0C-2CA9D14C3269}" presName="text2" presStyleLbl="fgAcc2" presStyleIdx="1" presStyleCnt="2" custScaleX="203803">
        <dgm:presLayoutVars>
          <dgm:chPref val="3"/>
        </dgm:presLayoutVars>
      </dgm:prSet>
      <dgm:spPr/>
      <dgm:t>
        <a:bodyPr/>
        <a:lstStyle/>
        <a:p>
          <a:endParaRPr lang="en-US"/>
        </a:p>
      </dgm:t>
    </dgm:pt>
    <dgm:pt modelId="{B4AD843F-4B80-49E6-9956-449379A7E334}" type="pres">
      <dgm:prSet presAssocID="{6556B56B-EC8C-44C1-AD0C-2CA9D14C3269}" presName="hierChild3" presStyleCnt="0"/>
      <dgm:spPr/>
    </dgm:pt>
  </dgm:ptLst>
  <dgm:cxnLst>
    <dgm:cxn modelId="{4D7411D0-16D6-4DF0-9F39-CBB821CD612F}" type="presOf" srcId="{9DC4ADD2-EC2A-4A89-A743-6A719564AEF0}" destId="{2A39BE12-15ED-427A-AE60-5C992F93B5FC}" srcOrd="0" destOrd="0" presId="urn:microsoft.com/office/officeart/2005/8/layout/hierarchy1"/>
    <dgm:cxn modelId="{D7318E64-9C8B-4EE8-B407-19A0BCB69D97}" type="presOf" srcId="{D078F332-ECB9-41FC-AEB9-6526C7EF9851}" destId="{E6404750-818D-4854-9B35-FDABB1C6010F}" srcOrd="0" destOrd="0" presId="urn:microsoft.com/office/officeart/2005/8/layout/hierarchy1"/>
    <dgm:cxn modelId="{87E60317-0AD0-4737-AE12-E02046E87A7F}" type="presOf" srcId="{BE8AC230-C7E2-4C9C-81F3-112699EED441}" destId="{2134DB01-B94B-4A8C-AFA5-595962EF375C}" srcOrd="0" destOrd="0" presId="urn:microsoft.com/office/officeart/2005/8/layout/hierarchy1"/>
    <dgm:cxn modelId="{DEE99199-A71F-41F5-9A13-FE69532FDC19}" type="presOf" srcId="{BE829B46-22E8-4ACB-9478-701AD252D890}" destId="{3AB74A49-6FE7-447A-83FD-6C13756E5F21}" srcOrd="0" destOrd="0" presId="urn:microsoft.com/office/officeart/2005/8/layout/hierarchy1"/>
    <dgm:cxn modelId="{14231414-1EAF-4290-8CAF-BBD311DD5893}" type="presOf" srcId="{EE123118-505B-4BE1-A780-6C96572331B1}" destId="{2E44E67E-D0F3-4534-B0AC-EB1E4BCA3AF7}" srcOrd="0" destOrd="0" presId="urn:microsoft.com/office/officeart/2005/8/layout/hierarchy1"/>
    <dgm:cxn modelId="{06C7C33A-2F15-4F39-B960-7A42D3EC1A32}" type="presOf" srcId="{79D87DE4-6D73-4A07-990F-CFC8A22BA41B}" destId="{523349C1-63A9-43F2-BD35-084CB91CE9C4}" srcOrd="0" destOrd="0" presId="urn:microsoft.com/office/officeart/2005/8/layout/hierarchy1"/>
    <dgm:cxn modelId="{7CCDAECF-D631-4CC4-BB34-382DC15EF53E}" type="presOf" srcId="{0D9F1D2C-DEDA-4323-9DF9-24C1A97DA75E}" destId="{6FD2FA1A-16A5-44F0-B203-22AF15F5018A}" srcOrd="0" destOrd="0" presId="urn:microsoft.com/office/officeart/2005/8/layout/hierarchy1"/>
    <dgm:cxn modelId="{C5DD17D9-C76C-4B8E-9333-3EA6A46EB29A}" type="presOf" srcId="{17881E7C-3CE1-44CD-9129-03ED4FA19A32}" destId="{44DACF10-5E22-4A91-A7AF-90055E90037B}" srcOrd="0" destOrd="0" presId="urn:microsoft.com/office/officeart/2005/8/layout/hierarchy1"/>
    <dgm:cxn modelId="{3A3944F2-2F2C-4AF4-87A1-BCAAAE0EBA61}" type="presOf" srcId="{6556B56B-EC8C-44C1-AD0C-2CA9D14C3269}" destId="{FD04AAC7-2F3F-4B1D-93B4-D297A1F08346}" srcOrd="0" destOrd="0" presId="urn:microsoft.com/office/officeart/2005/8/layout/hierarchy1"/>
    <dgm:cxn modelId="{DB11E785-DBC2-4970-B45E-2F812DE33A09}" type="presOf" srcId="{9C3DC62B-E25F-44E5-AC16-BE2CDFA031B2}" destId="{9B4BED6C-E6E4-42DA-A4BA-704D7C93EB87}" srcOrd="0" destOrd="0" presId="urn:microsoft.com/office/officeart/2005/8/layout/hierarchy1"/>
    <dgm:cxn modelId="{7D4B7485-17B4-4A38-98C3-63DABA4B4BE2}" srcId="{3B982893-E457-4D30-8598-ACC2A731DA3A}" destId="{BE8AC230-C7E2-4C9C-81F3-112699EED441}" srcOrd="0" destOrd="0" parTransId="{79D87DE4-6D73-4A07-990F-CFC8A22BA41B}" sibTransId="{94A3020A-798A-41D8-B7C3-82D785A74B6E}"/>
    <dgm:cxn modelId="{A494CD04-ED47-4E76-A503-948C0B5AC13D}" type="presOf" srcId="{7D6FDE18-FF65-4748-A219-7CAB8491F6C0}" destId="{AEA60EC2-3612-4BB4-967B-BAF66DE7F3BE}" srcOrd="0" destOrd="0" presId="urn:microsoft.com/office/officeart/2005/8/layout/hierarchy1"/>
    <dgm:cxn modelId="{9DD8915A-418F-40EC-BF24-6C569FA21510}" srcId="{D078F332-ECB9-41FC-AEB9-6526C7EF9851}" destId="{3B982893-E457-4D30-8598-ACC2A731DA3A}" srcOrd="0" destOrd="0" parTransId="{9C3DC62B-E25F-44E5-AC16-BE2CDFA031B2}" sibTransId="{F78ABACE-393A-4A6F-8898-BFF8FE205C20}"/>
    <dgm:cxn modelId="{62231F57-5093-4709-9D43-A7729AACEFEA}" srcId="{3B982893-E457-4D30-8598-ACC2A731DA3A}" destId="{7B71A2D2-AFE5-47CC-B1C3-971E127D80D0}" srcOrd="3" destOrd="0" parTransId="{C2BB13D0-D7CA-4256-B156-9DE2ACDF142C}" sibTransId="{43F29AB9-683D-497D-9177-E1FBAA0516E6}"/>
    <dgm:cxn modelId="{43EF217C-F784-451F-8B27-F010C1948332}" type="presOf" srcId="{7B71A2D2-AFE5-47CC-B1C3-971E127D80D0}" destId="{7E1991E9-3164-4E0A-BB70-122412C75FDA}" srcOrd="0" destOrd="0" presId="urn:microsoft.com/office/officeart/2005/8/layout/hierarchy1"/>
    <dgm:cxn modelId="{9195E8F0-A501-46CA-B2C0-786C5241C097}" srcId="{BE829B46-22E8-4ACB-9478-701AD252D890}" destId="{D078F332-ECB9-41FC-AEB9-6526C7EF9851}" srcOrd="0" destOrd="0" parTransId="{90BF4C28-AC04-4494-B4CC-A4C0C7386A57}" sibTransId="{8A028B8D-4850-4FAA-9381-462AA3DEBAA8}"/>
    <dgm:cxn modelId="{B19757DC-BFCA-4C66-8BE8-63012E116E7F}" srcId="{3B982893-E457-4D30-8598-ACC2A731DA3A}" destId="{7D6FDE18-FF65-4748-A219-7CAB8491F6C0}" srcOrd="1" destOrd="0" parTransId="{0D9F1D2C-DEDA-4323-9DF9-24C1A97DA75E}" sibTransId="{BAAD05BF-31F2-4FC0-AD6E-077D6A5AF242}"/>
    <dgm:cxn modelId="{58D5D5D2-6439-43E3-8F57-C9B51778B2E0}" type="presOf" srcId="{C2BB13D0-D7CA-4256-B156-9DE2ACDF142C}" destId="{451DF4D2-BA58-49E1-A89A-E305DE034896}" srcOrd="0" destOrd="0" presId="urn:microsoft.com/office/officeart/2005/8/layout/hierarchy1"/>
    <dgm:cxn modelId="{7ADB49C3-15D1-453E-99BE-B2E91443CD52}" srcId="{D078F332-ECB9-41FC-AEB9-6526C7EF9851}" destId="{6556B56B-EC8C-44C1-AD0C-2CA9D14C3269}" srcOrd="1" destOrd="0" parTransId="{17881E7C-3CE1-44CD-9129-03ED4FA19A32}" sibTransId="{BE6B9B20-E4F8-4296-A9B8-F87FB79B425B}"/>
    <dgm:cxn modelId="{A369EA74-C34E-4CEA-A013-DF58C1C9BFF4}" type="presOf" srcId="{3B982893-E457-4D30-8598-ACC2A731DA3A}" destId="{73827FBA-18BB-45DD-95A8-62E548E638E8}" srcOrd="0" destOrd="0" presId="urn:microsoft.com/office/officeart/2005/8/layout/hierarchy1"/>
    <dgm:cxn modelId="{76595F5C-E163-452C-BF3B-5540986186AD}" srcId="{3B982893-E457-4D30-8598-ACC2A731DA3A}" destId="{EE123118-505B-4BE1-A780-6C96572331B1}" srcOrd="2" destOrd="0" parTransId="{9DC4ADD2-EC2A-4A89-A743-6A719564AEF0}" sibTransId="{44ECE7B7-06D2-473B-B2CF-672B46095B63}"/>
    <dgm:cxn modelId="{3FD0F907-E88F-4D9D-96BD-BC4719BA1602}" type="presParOf" srcId="{3AB74A49-6FE7-447A-83FD-6C13756E5F21}" destId="{B13419C0-1FB4-4B21-B03C-F3DE701C52F4}" srcOrd="0" destOrd="0" presId="urn:microsoft.com/office/officeart/2005/8/layout/hierarchy1"/>
    <dgm:cxn modelId="{6F18A70F-9869-4557-813E-06EE7069B6A0}" type="presParOf" srcId="{B13419C0-1FB4-4B21-B03C-F3DE701C52F4}" destId="{C315AC0C-EE0C-4423-975F-3744BE1315CC}" srcOrd="0" destOrd="0" presId="urn:microsoft.com/office/officeart/2005/8/layout/hierarchy1"/>
    <dgm:cxn modelId="{9F3677B4-72CB-44D6-BBBC-687ECFB58DF2}" type="presParOf" srcId="{C315AC0C-EE0C-4423-975F-3744BE1315CC}" destId="{ACAB3A96-A863-4EE2-A50C-EEB1ADA65B5A}" srcOrd="0" destOrd="0" presId="urn:microsoft.com/office/officeart/2005/8/layout/hierarchy1"/>
    <dgm:cxn modelId="{57FE7240-1AB9-412C-BA91-C32261CA71A2}" type="presParOf" srcId="{C315AC0C-EE0C-4423-975F-3744BE1315CC}" destId="{E6404750-818D-4854-9B35-FDABB1C6010F}" srcOrd="1" destOrd="0" presId="urn:microsoft.com/office/officeart/2005/8/layout/hierarchy1"/>
    <dgm:cxn modelId="{B8776512-CB1F-496E-9D68-C5A28656A865}" type="presParOf" srcId="{B13419C0-1FB4-4B21-B03C-F3DE701C52F4}" destId="{87F133C8-DB5D-46DE-819E-C45F2CB3A79D}" srcOrd="1" destOrd="0" presId="urn:microsoft.com/office/officeart/2005/8/layout/hierarchy1"/>
    <dgm:cxn modelId="{40307F84-2B24-4539-8483-DB87B85EC74F}" type="presParOf" srcId="{87F133C8-DB5D-46DE-819E-C45F2CB3A79D}" destId="{9B4BED6C-E6E4-42DA-A4BA-704D7C93EB87}" srcOrd="0" destOrd="0" presId="urn:microsoft.com/office/officeart/2005/8/layout/hierarchy1"/>
    <dgm:cxn modelId="{06832149-EB7D-485C-A079-80FC1EAC44F4}" type="presParOf" srcId="{87F133C8-DB5D-46DE-819E-C45F2CB3A79D}" destId="{100F82DD-1CD4-40FB-8F2F-A15212A02481}" srcOrd="1" destOrd="0" presId="urn:microsoft.com/office/officeart/2005/8/layout/hierarchy1"/>
    <dgm:cxn modelId="{474B2456-DCF9-42E2-8421-A5E0CC5F01A3}" type="presParOf" srcId="{100F82DD-1CD4-40FB-8F2F-A15212A02481}" destId="{28982A68-F123-4B00-911D-47B2693A6B66}" srcOrd="0" destOrd="0" presId="urn:microsoft.com/office/officeart/2005/8/layout/hierarchy1"/>
    <dgm:cxn modelId="{A3423E04-B233-456A-B5D2-BE04BE2B4E0E}" type="presParOf" srcId="{28982A68-F123-4B00-911D-47B2693A6B66}" destId="{07329ECB-20E6-4B14-986D-9EA291984C5F}" srcOrd="0" destOrd="0" presId="urn:microsoft.com/office/officeart/2005/8/layout/hierarchy1"/>
    <dgm:cxn modelId="{D24DBCE9-2989-4AF6-8925-25059A7D4887}" type="presParOf" srcId="{28982A68-F123-4B00-911D-47B2693A6B66}" destId="{73827FBA-18BB-45DD-95A8-62E548E638E8}" srcOrd="1" destOrd="0" presId="urn:microsoft.com/office/officeart/2005/8/layout/hierarchy1"/>
    <dgm:cxn modelId="{FC570D85-C61F-4F42-B5BF-7CF06F3AE1AA}" type="presParOf" srcId="{100F82DD-1CD4-40FB-8F2F-A15212A02481}" destId="{5BE85895-F10D-4864-9606-2C6394E6DBC2}" srcOrd="1" destOrd="0" presId="urn:microsoft.com/office/officeart/2005/8/layout/hierarchy1"/>
    <dgm:cxn modelId="{E23D94F0-E446-4366-89E6-53EE02F656E0}" type="presParOf" srcId="{5BE85895-F10D-4864-9606-2C6394E6DBC2}" destId="{523349C1-63A9-43F2-BD35-084CB91CE9C4}" srcOrd="0" destOrd="0" presId="urn:microsoft.com/office/officeart/2005/8/layout/hierarchy1"/>
    <dgm:cxn modelId="{72CEF8F1-E8BC-4A32-BA2C-C5DF9BC37939}" type="presParOf" srcId="{5BE85895-F10D-4864-9606-2C6394E6DBC2}" destId="{E933DB88-D3F3-4B16-A9EF-F0E17DC88409}" srcOrd="1" destOrd="0" presId="urn:microsoft.com/office/officeart/2005/8/layout/hierarchy1"/>
    <dgm:cxn modelId="{334C0616-DD85-4B01-8208-CEF3075BC6C1}" type="presParOf" srcId="{E933DB88-D3F3-4B16-A9EF-F0E17DC88409}" destId="{6FB4B315-66EA-4740-A63E-0ECBE9132DB5}" srcOrd="0" destOrd="0" presId="urn:microsoft.com/office/officeart/2005/8/layout/hierarchy1"/>
    <dgm:cxn modelId="{0089E615-D2DD-4E7D-A115-55A8AAA558ED}" type="presParOf" srcId="{6FB4B315-66EA-4740-A63E-0ECBE9132DB5}" destId="{06C81D6A-3919-4584-8555-8120F2E759DA}" srcOrd="0" destOrd="0" presId="urn:microsoft.com/office/officeart/2005/8/layout/hierarchy1"/>
    <dgm:cxn modelId="{076023B0-594A-4114-840B-BF956B3DA904}" type="presParOf" srcId="{6FB4B315-66EA-4740-A63E-0ECBE9132DB5}" destId="{2134DB01-B94B-4A8C-AFA5-595962EF375C}" srcOrd="1" destOrd="0" presId="urn:microsoft.com/office/officeart/2005/8/layout/hierarchy1"/>
    <dgm:cxn modelId="{305CC308-B7E1-4B4B-90B3-868AC32875E9}" type="presParOf" srcId="{E933DB88-D3F3-4B16-A9EF-F0E17DC88409}" destId="{DF089F66-9120-4F74-9CBB-54FBFF757DD1}" srcOrd="1" destOrd="0" presId="urn:microsoft.com/office/officeart/2005/8/layout/hierarchy1"/>
    <dgm:cxn modelId="{3E3524B7-5D4D-47C4-99BE-9070A9ACE45C}" type="presParOf" srcId="{5BE85895-F10D-4864-9606-2C6394E6DBC2}" destId="{6FD2FA1A-16A5-44F0-B203-22AF15F5018A}" srcOrd="2" destOrd="0" presId="urn:microsoft.com/office/officeart/2005/8/layout/hierarchy1"/>
    <dgm:cxn modelId="{985529FA-32CA-4777-8107-A4079F9701D2}" type="presParOf" srcId="{5BE85895-F10D-4864-9606-2C6394E6DBC2}" destId="{9B8D64F9-FCEA-4FA8-80DE-3D9F980B431D}" srcOrd="3" destOrd="0" presId="urn:microsoft.com/office/officeart/2005/8/layout/hierarchy1"/>
    <dgm:cxn modelId="{DFB4B0D8-D626-464E-966A-15C22077B63F}" type="presParOf" srcId="{9B8D64F9-FCEA-4FA8-80DE-3D9F980B431D}" destId="{3D8E575B-9704-4D5D-9A5D-E13703A9089D}" srcOrd="0" destOrd="0" presId="urn:microsoft.com/office/officeart/2005/8/layout/hierarchy1"/>
    <dgm:cxn modelId="{9DC092C4-E139-4CE6-8170-CC907C548BFA}" type="presParOf" srcId="{3D8E575B-9704-4D5D-9A5D-E13703A9089D}" destId="{AE2B1251-F217-4575-B1AB-ABF1A5CF23AA}" srcOrd="0" destOrd="0" presId="urn:microsoft.com/office/officeart/2005/8/layout/hierarchy1"/>
    <dgm:cxn modelId="{904FCF71-3D72-495F-96B9-B7217145382A}" type="presParOf" srcId="{3D8E575B-9704-4D5D-9A5D-E13703A9089D}" destId="{AEA60EC2-3612-4BB4-967B-BAF66DE7F3BE}" srcOrd="1" destOrd="0" presId="urn:microsoft.com/office/officeart/2005/8/layout/hierarchy1"/>
    <dgm:cxn modelId="{A1984988-A1C6-4265-97EF-96531295BAA7}" type="presParOf" srcId="{9B8D64F9-FCEA-4FA8-80DE-3D9F980B431D}" destId="{D143DB02-1650-4F59-A70F-4B6EC81D3790}" srcOrd="1" destOrd="0" presId="urn:microsoft.com/office/officeart/2005/8/layout/hierarchy1"/>
    <dgm:cxn modelId="{1D88E93C-0639-45BD-BA7E-02FF98FFB6E9}" type="presParOf" srcId="{5BE85895-F10D-4864-9606-2C6394E6DBC2}" destId="{2A39BE12-15ED-427A-AE60-5C992F93B5FC}" srcOrd="4" destOrd="0" presId="urn:microsoft.com/office/officeart/2005/8/layout/hierarchy1"/>
    <dgm:cxn modelId="{388624B1-2513-469A-A79D-F29BC14920F2}" type="presParOf" srcId="{5BE85895-F10D-4864-9606-2C6394E6DBC2}" destId="{D5E750DA-EF7F-45EF-B3C6-D87CFB0DA168}" srcOrd="5" destOrd="0" presId="urn:microsoft.com/office/officeart/2005/8/layout/hierarchy1"/>
    <dgm:cxn modelId="{795CC40F-A536-4D15-ADFB-2DE6C7D282DB}" type="presParOf" srcId="{D5E750DA-EF7F-45EF-B3C6-D87CFB0DA168}" destId="{3EA4EE97-2D39-4BF8-9F9C-DE077199E1C2}" srcOrd="0" destOrd="0" presId="urn:microsoft.com/office/officeart/2005/8/layout/hierarchy1"/>
    <dgm:cxn modelId="{492139BE-912D-408E-8BF2-1E5E4C72AB4E}" type="presParOf" srcId="{3EA4EE97-2D39-4BF8-9F9C-DE077199E1C2}" destId="{E1965020-1A18-490A-9D50-AE9926C04665}" srcOrd="0" destOrd="0" presId="urn:microsoft.com/office/officeart/2005/8/layout/hierarchy1"/>
    <dgm:cxn modelId="{46ACADE3-48A3-4CAA-9F80-514DA841786C}" type="presParOf" srcId="{3EA4EE97-2D39-4BF8-9F9C-DE077199E1C2}" destId="{2E44E67E-D0F3-4534-B0AC-EB1E4BCA3AF7}" srcOrd="1" destOrd="0" presId="urn:microsoft.com/office/officeart/2005/8/layout/hierarchy1"/>
    <dgm:cxn modelId="{818C2728-6867-43B2-8B91-D30FBCDFBE48}" type="presParOf" srcId="{D5E750DA-EF7F-45EF-B3C6-D87CFB0DA168}" destId="{5B99C700-6F9B-4852-BC85-8A02D2DC316C}" srcOrd="1" destOrd="0" presId="urn:microsoft.com/office/officeart/2005/8/layout/hierarchy1"/>
    <dgm:cxn modelId="{EC87BCD0-A6F6-417C-9E34-2AB100838EA8}" type="presParOf" srcId="{5BE85895-F10D-4864-9606-2C6394E6DBC2}" destId="{451DF4D2-BA58-49E1-A89A-E305DE034896}" srcOrd="6" destOrd="0" presId="urn:microsoft.com/office/officeart/2005/8/layout/hierarchy1"/>
    <dgm:cxn modelId="{2CE62174-B8EF-4B40-AC40-3687AEB2D4CD}" type="presParOf" srcId="{5BE85895-F10D-4864-9606-2C6394E6DBC2}" destId="{5AEA14D4-E32C-471A-AE7D-E7F582FC0EED}" srcOrd="7" destOrd="0" presId="urn:microsoft.com/office/officeart/2005/8/layout/hierarchy1"/>
    <dgm:cxn modelId="{41A38787-DE3C-4C1E-A3D9-D06E662BAE78}" type="presParOf" srcId="{5AEA14D4-E32C-471A-AE7D-E7F582FC0EED}" destId="{23BF98B0-C4BF-40BC-ADD1-51270E997C95}" srcOrd="0" destOrd="0" presId="urn:microsoft.com/office/officeart/2005/8/layout/hierarchy1"/>
    <dgm:cxn modelId="{8DD78F38-D4B3-4552-9E25-621133566EA4}" type="presParOf" srcId="{23BF98B0-C4BF-40BC-ADD1-51270E997C95}" destId="{320AB4BB-F1B8-49B1-BB78-ECA3148B5ABF}" srcOrd="0" destOrd="0" presId="urn:microsoft.com/office/officeart/2005/8/layout/hierarchy1"/>
    <dgm:cxn modelId="{98AD4D41-1D8A-44B5-9386-9D4C90EE13AA}" type="presParOf" srcId="{23BF98B0-C4BF-40BC-ADD1-51270E997C95}" destId="{7E1991E9-3164-4E0A-BB70-122412C75FDA}" srcOrd="1" destOrd="0" presId="urn:microsoft.com/office/officeart/2005/8/layout/hierarchy1"/>
    <dgm:cxn modelId="{B8E9D050-5A3C-4D32-9C4C-5A1FCF92BB91}" type="presParOf" srcId="{5AEA14D4-E32C-471A-AE7D-E7F582FC0EED}" destId="{FA00680C-AD05-4C7E-8EE2-F0B62EB28B1B}" srcOrd="1" destOrd="0" presId="urn:microsoft.com/office/officeart/2005/8/layout/hierarchy1"/>
    <dgm:cxn modelId="{20A6955A-2337-4AC3-951A-48576A2182A7}" type="presParOf" srcId="{87F133C8-DB5D-46DE-819E-C45F2CB3A79D}" destId="{44DACF10-5E22-4A91-A7AF-90055E90037B}" srcOrd="2" destOrd="0" presId="urn:microsoft.com/office/officeart/2005/8/layout/hierarchy1"/>
    <dgm:cxn modelId="{E5179DDB-C50F-484C-9854-F7C6867FBFB0}" type="presParOf" srcId="{87F133C8-DB5D-46DE-819E-C45F2CB3A79D}" destId="{F3F1155A-91BA-4D1A-8F0A-5296A61BD7EE}" srcOrd="3" destOrd="0" presId="urn:microsoft.com/office/officeart/2005/8/layout/hierarchy1"/>
    <dgm:cxn modelId="{CE0F4A8A-E8F7-4829-A8A4-DFC90C3DF641}" type="presParOf" srcId="{F3F1155A-91BA-4D1A-8F0A-5296A61BD7EE}" destId="{E3C3C46C-360E-42EC-8879-0E472D2212F6}" srcOrd="0" destOrd="0" presId="urn:microsoft.com/office/officeart/2005/8/layout/hierarchy1"/>
    <dgm:cxn modelId="{BBC56580-B9F9-4362-B132-40FEB8ED5FB5}" type="presParOf" srcId="{E3C3C46C-360E-42EC-8879-0E472D2212F6}" destId="{93B0DD75-0EDE-4D55-BEA3-0640A33C1592}" srcOrd="0" destOrd="0" presId="urn:microsoft.com/office/officeart/2005/8/layout/hierarchy1"/>
    <dgm:cxn modelId="{16476968-C897-44B0-8BD8-31A80CEEDAC0}" type="presParOf" srcId="{E3C3C46C-360E-42EC-8879-0E472D2212F6}" destId="{FD04AAC7-2F3F-4B1D-93B4-D297A1F08346}" srcOrd="1" destOrd="0" presId="urn:microsoft.com/office/officeart/2005/8/layout/hierarchy1"/>
    <dgm:cxn modelId="{27832617-E1B1-41B0-9FB0-1462347D8131}" type="presParOf" srcId="{F3F1155A-91BA-4D1A-8F0A-5296A61BD7EE}" destId="{B4AD843F-4B80-49E6-9956-449379A7E3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08868-DCC7-4D76-9FB9-45D2C0F55275}">
      <dsp:nvSpPr>
        <dsp:cNvPr id="0" name=""/>
        <dsp:cNvSpPr/>
      </dsp:nvSpPr>
      <dsp:spPr>
        <a:xfrm>
          <a:off x="0" y="320040"/>
          <a:ext cx="2484120" cy="2484120"/>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D15A5-B69F-48FC-AFA4-450ABBA0E080}">
      <dsp:nvSpPr>
        <dsp:cNvPr id="0" name=""/>
        <dsp:cNvSpPr/>
      </dsp:nvSpPr>
      <dsp:spPr>
        <a:xfrm>
          <a:off x="1242060" y="320040"/>
          <a:ext cx="2898140" cy="248412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IN" sz="3300" b="1" kern="1200" dirty="0"/>
            <a:t>Interviews</a:t>
          </a:r>
        </a:p>
      </dsp:txBody>
      <dsp:txXfrm>
        <a:off x="1242060" y="320040"/>
        <a:ext cx="2898140" cy="745237"/>
      </dsp:txXfrm>
    </dsp:sp>
    <dsp:sp modelId="{98A4AE30-B3AA-4960-B449-AAB666D62CFD}">
      <dsp:nvSpPr>
        <dsp:cNvPr id="0" name=""/>
        <dsp:cNvSpPr/>
      </dsp:nvSpPr>
      <dsp:spPr>
        <a:xfrm>
          <a:off x="434721" y="1065278"/>
          <a:ext cx="1614676" cy="1614676"/>
        </a:xfrm>
        <a:prstGeom prst="pie">
          <a:avLst>
            <a:gd name="adj1" fmla="val 5400000"/>
            <a:gd name="adj2" fmla="val 162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A9B63-8D31-4703-ABC0-6C0E723ED71F}">
      <dsp:nvSpPr>
        <dsp:cNvPr id="0" name=""/>
        <dsp:cNvSpPr/>
      </dsp:nvSpPr>
      <dsp:spPr>
        <a:xfrm>
          <a:off x="1242060" y="1065278"/>
          <a:ext cx="2898140" cy="1614676"/>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a:t>Questionnaires</a:t>
          </a:r>
          <a:endParaRPr lang="en-IN" sz="3300" b="1" kern="1200" dirty="0"/>
        </a:p>
      </dsp:txBody>
      <dsp:txXfrm>
        <a:off x="1242060" y="1065278"/>
        <a:ext cx="2898140" cy="745235"/>
      </dsp:txXfrm>
    </dsp:sp>
    <dsp:sp modelId="{AA6E78FA-949A-4983-AE49-DEE4B1DB7F2E}">
      <dsp:nvSpPr>
        <dsp:cNvPr id="0" name=""/>
        <dsp:cNvSpPr/>
      </dsp:nvSpPr>
      <dsp:spPr>
        <a:xfrm>
          <a:off x="869442" y="1810513"/>
          <a:ext cx="745235" cy="745235"/>
        </a:xfrm>
        <a:prstGeom prst="pie">
          <a:avLst>
            <a:gd name="adj1" fmla="val 5400000"/>
            <a:gd name="adj2" fmla="val 162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7C4D7-9C58-416C-B05C-07EAA2581E66}">
      <dsp:nvSpPr>
        <dsp:cNvPr id="0" name=""/>
        <dsp:cNvSpPr/>
      </dsp:nvSpPr>
      <dsp:spPr>
        <a:xfrm>
          <a:off x="1242060" y="1905001"/>
          <a:ext cx="2898140" cy="745235"/>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dirty="0"/>
            <a:t>Observation</a:t>
          </a:r>
          <a:endParaRPr lang="en-IN" sz="3300" b="1" kern="1200" dirty="0"/>
        </a:p>
      </dsp:txBody>
      <dsp:txXfrm>
        <a:off x="1242060" y="1905001"/>
        <a:ext cx="2898140" cy="745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9A35B-4431-4F89-AEE5-B9DABD2EC87C}">
      <dsp:nvSpPr>
        <dsp:cNvPr id="0" name=""/>
        <dsp:cNvSpPr/>
      </dsp:nvSpPr>
      <dsp:spPr>
        <a:xfrm>
          <a:off x="8262540" y="2539419"/>
          <a:ext cx="1873671" cy="445848"/>
        </a:xfrm>
        <a:custGeom>
          <a:avLst/>
          <a:gdLst/>
          <a:ahLst/>
          <a:cxnLst/>
          <a:rect l="0" t="0" r="0" b="0"/>
          <a:pathLst>
            <a:path>
              <a:moveTo>
                <a:pt x="0" y="0"/>
              </a:moveTo>
              <a:lnTo>
                <a:pt x="0" y="303832"/>
              </a:lnTo>
              <a:lnTo>
                <a:pt x="1873671" y="303832"/>
              </a:lnTo>
              <a:lnTo>
                <a:pt x="1873671"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6B64C1-564E-4A97-B5AE-CD6B3F7BA1BA}">
      <dsp:nvSpPr>
        <dsp:cNvPr id="0" name=""/>
        <dsp:cNvSpPr/>
      </dsp:nvSpPr>
      <dsp:spPr>
        <a:xfrm>
          <a:off x="8216820" y="2539419"/>
          <a:ext cx="91440" cy="445848"/>
        </a:xfrm>
        <a:custGeom>
          <a:avLst/>
          <a:gdLst/>
          <a:ahLst/>
          <a:cxnLst/>
          <a:rect l="0" t="0" r="0" b="0"/>
          <a:pathLst>
            <a:path>
              <a:moveTo>
                <a:pt x="45720" y="0"/>
              </a:moveTo>
              <a:lnTo>
                <a:pt x="45720"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7A35D3-56AC-48FC-9F84-56E0CE8EEB82}">
      <dsp:nvSpPr>
        <dsp:cNvPr id="0" name=""/>
        <dsp:cNvSpPr/>
      </dsp:nvSpPr>
      <dsp:spPr>
        <a:xfrm>
          <a:off x="6388868" y="2539419"/>
          <a:ext cx="1873671" cy="445848"/>
        </a:xfrm>
        <a:custGeom>
          <a:avLst/>
          <a:gdLst/>
          <a:ahLst/>
          <a:cxnLst/>
          <a:rect l="0" t="0" r="0" b="0"/>
          <a:pathLst>
            <a:path>
              <a:moveTo>
                <a:pt x="1873671" y="0"/>
              </a:moveTo>
              <a:lnTo>
                <a:pt x="1873671" y="303832"/>
              </a:lnTo>
              <a:lnTo>
                <a:pt x="0" y="303832"/>
              </a:lnTo>
              <a:lnTo>
                <a:pt x="0"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CEC1B7-0150-44E3-AA44-F6EFB7504BBA}">
      <dsp:nvSpPr>
        <dsp:cNvPr id="0" name=""/>
        <dsp:cNvSpPr/>
      </dsp:nvSpPr>
      <dsp:spPr>
        <a:xfrm>
          <a:off x="5452033" y="1120113"/>
          <a:ext cx="2810507" cy="445848"/>
        </a:xfrm>
        <a:custGeom>
          <a:avLst/>
          <a:gdLst/>
          <a:ahLst/>
          <a:cxnLst/>
          <a:rect l="0" t="0" r="0" b="0"/>
          <a:pathLst>
            <a:path>
              <a:moveTo>
                <a:pt x="0" y="0"/>
              </a:moveTo>
              <a:lnTo>
                <a:pt x="0" y="303832"/>
              </a:lnTo>
              <a:lnTo>
                <a:pt x="2810507" y="303832"/>
              </a:lnTo>
              <a:lnTo>
                <a:pt x="2810507" y="4458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1283AA-D753-49A1-BBFD-C32622C3C3B3}">
      <dsp:nvSpPr>
        <dsp:cNvPr id="0" name=""/>
        <dsp:cNvSpPr/>
      </dsp:nvSpPr>
      <dsp:spPr>
        <a:xfrm>
          <a:off x="2641525" y="2539419"/>
          <a:ext cx="1873671" cy="445848"/>
        </a:xfrm>
        <a:custGeom>
          <a:avLst/>
          <a:gdLst/>
          <a:ahLst/>
          <a:cxnLst/>
          <a:rect l="0" t="0" r="0" b="0"/>
          <a:pathLst>
            <a:path>
              <a:moveTo>
                <a:pt x="0" y="0"/>
              </a:moveTo>
              <a:lnTo>
                <a:pt x="0" y="303832"/>
              </a:lnTo>
              <a:lnTo>
                <a:pt x="1873671" y="303832"/>
              </a:lnTo>
              <a:lnTo>
                <a:pt x="1873671"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DB795-56D6-4E71-92AC-F60AC35243A4}">
      <dsp:nvSpPr>
        <dsp:cNvPr id="0" name=""/>
        <dsp:cNvSpPr/>
      </dsp:nvSpPr>
      <dsp:spPr>
        <a:xfrm>
          <a:off x="2595805" y="2539419"/>
          <a:ext cx="91440" cy="445848"/>
        </a:xfrm>
        <a:custGeom>
          <a:avLst/>
          <a:gdLst/>
          <a:ahLst/>
          <a:cxnLst/>
          <a:rect l="0" t="0" r="0" b="0"/>
          <a:pathLst>
            <a:path>
              <a:moveTo>
                <a:pt x="45720" y="0"/>
              </a:moveTo>
              <a:lnTo>
                <a:pt x="45720"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C78E3-39EF-4B02-A1E6-E0EE6A96DFB9}">
      <dsp:nvSpPr>
        <dsp:cNvPr id="0" name=""/>
        <dsp:cNvSpPr/>
      </dsp:nvSpPr>
      <dsp:spPr>
        <a:xfrm>
          <a:off x="767853" y="2539419"/>
          <a:ext cx="1873671" cy="445848"/>
        </a:xfrm>
        <a:custGeom>
          <a:avLst/>
          <a:gdLst/>
          <a:ahLst/>
          <a:cxnLst/>
          <a:rect l="0" t="0" r="0" b="0"/>
          <a:pathLst>
            <a:path>
              <a:moveTo>
                <a:pt x="1873671" y="0"/>
              </a:moveTo>
              <a:lnTo>
                <a:pt x="1873671" y="303832"/>
              </a:lnTo>
              <a:lnTo>
                <a:pt x="0" y="303832"/>
              </a:lnTo>
              <a:lnTo>
                <a:pt x="0" y="44584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C00043-76C8-48D9-B7FE-EC3B6E04BF2F}">
      <dsp:nvSpPr>
        <dsp:cNvPr id="0" name=""/>
        <dsp:cNvSpPr/>
      </dsp:nvSpPr>
      <dsp:spPr>
        <a:xfrm>
          <a:off x="2641525" y="1120113"/>
          <a:ext cx="2810507" cy="445848"/>
        </a:xfrm>
        <a:custGeom>
          <a:avLst/>
          <a:gdLst/>
          <a:ahLst/>
          <a:cxnLst/>
          <a:rect l="0" t="0" r="0" b="0"/>
          <a:pathLst>
            <a:path>
              <a:moveTo>
                <a:pt x="2810507" y="0"/>
              </a:moveTo>
              <a:lnTo>
                <a:pt x="2810507" y="303832"/>
              </a:lnTo>
              <a:lnTo>
                <a:pt x="0" y="303832"/>
              </a:lnTo>
              <a:lnTo>
                <a:pt x="0" y="44584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FD752-8507-482A-9E70-8640C28CCCB9}">
      <dsp:nvSpPr>
        <dsp:cNvPr id="0" name=""/>
        <dsp:cNvSpPr/>
      </dsp:nvSpPr>
      <dsp:spPr>
        <a:xfrm>
          <a:off x="4685531" y="146655"/>
          <a:ext cx="1533004" cy="9734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178EB2-0BBD-4C25-B25B-CE1BD28B78C0}">
      <dsp:nvSpPr>
        <dsp:cNvPr id="0" name=""/>
        <dsp:cNvSpPr/>
      </dsp:nvSpPr>
      <dsp:spPr>
        <a:xfrm>
          <a:off x="4855864" y="308472"/>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Conceptual Design</a:t>
          </a:r>
        </a:p>
      </dsp:txBody>
      <dsp:txXfrm>
        <a:off x="4884376" y="336984"/>
        <a:ext cx="1475980" cy="916433"/>
      </dsp:txXfrm>
    </dsp:sp>
    <dsp:sp modelId="{46B7BA80-174B-4E12-8BC9-A1EF5661F5F8}">
      <dsp:nvSpPr>
        <dsp:cNvPr id="0" name=""/>
        <dsp:cNvSpPr/>
      </dsp:nvSpPr>
      <dsp:spPr>
        <a:xfrm>
          <a:off x="1875023" y="1565962"/>
          <a:ext cx="1533004" cy="97345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2CB78F-4E17-4DEE-9D3F-8177C027FF2D}">
      <dsp:nvSpPr>
        <dsp:cNvPr id="0" name=""/>
        <dsp:cNvSpPr/>
      </dsp:nvSpPr>
      <dsp:spPr>
        <a:xfrm>
          <a:off x="2045357" y="1727779"/>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Developing an Initial Conceptual Model</a:t>
          </a:r>
          <a:endParaRPr lang="en-IN" sz="1400" b="1" kern="1200" dirty="0"/>
        </a:p>
      </dsp:txBody>
      <dsp:txXfrm>
        <a:off x="2073869" y="1756291"/>
        <a:ext cx="1475980" cy="916433"/>
      </dsp:txXfrm>
    </dsp:sp>
    <dsp:sp modelId="{3F033C40-7CDE-4185-A583-F69424410B43}">
      <dsp:nvSpPr>
        <dsp:cNvPr id="0" name=""/>
        <dsp:cNvSpPr/>
      </dsp:nvSpPr>
      <dsp:spPr>
        <a:xfrm>
          <a:off x="1351"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BBD570-099B-401E-A352-BFAB41B0E814}">
      <dsp:nvSpPr>
        <dsp:cNvPr id="0" name=""/>
        <dsp:cNvSpPr/>
      </dsp:nvSpPr>
      <dsp:spPr>
        <a:xfrm>
          <a:off x="171685"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Interface metaphors</a:t>
          </a:r>
        </a:p>
      </dsp:txBody>
      <dsp:txXfrm>
        <a:off x="200197" y="3175597"/>
        <a:ext cx="1475980" cy="916433"/>
      </dsp:txXfrm>
    </dsp:sp>
    <dsp:sp modelId="{7D5194D0-71D5-4E60-8CD1-73535BFD0C59}">
      <dsp:nvSpPr>
        <dsp:cNvPr id="0" name=""/>
        <dsp:cNvSpPr/>
      </dsp:nvSpPr>
      <dsp:spPr>
        <a:xfrm>
          <a:off x="1875023"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604AC-8FB5-4B81-9CB5-CF91E9FD0674}">
      <dsp:nvSpPr>
        <dsp:cNvPr id="0" name=""/>
        <dsp:cNvSpPr/>
      </dsp:nvSpPr>
      <dsp:spPr>
        <a:xfrm>
          <a:off x="2045357"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Interaction types</a:t>
          </a:r>
        </a:p>
      </dsp:txBody>
      <dsp:txXfrm>
        <a:off x="2073869" y="3175597"/>
        <a:ext cx="1475980" cy="916433"/>
      </dsp:txXfrm>
    </dsp:sp>
    <dsp:sp modelId="{BA6F8A4E-67A7-477E-9397-2952E268E9D2}">
      <dsp:nvSpPr>
        <dsp:cNvPr id="0" name=""/>
        <dsp:cNvSpPr/>
      </dsp:nvSpPr>
      <dsp:spPr>
        <a:xfrm>
          <a:off x="3748695"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EE8B3-87DD-401C-BC96-89F9C2B9E9BF}">
      <dsp:nvSpPr>
        <dsp:cNvPr id="0" name=""/>
        <dsp:cNvSpPr/>
      </dsp:nvSpPr>
      <dsp:spPr>
        <a:xfrm>
          <a:off x="3919029"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a:t>Interface types.</a:t>
          </a:r>
          <a:endParaRPr lang="en-IN" sz="1400" b="1" kern="1200" dirty="0"/>
        </a:p>
      </dsp:txBody>
      <dsp:txXfrm>
        <a:off x="3947541" y="3175597"/>
        <a:ext cx="1475980" cy="916433"/>
      </dsp:txXfrm>
    </dsp:sp>
    <dsp:sp modelId="{C750CD31-4FAE-4668-BA29-9880428DA17B}">
      <dsp:nvSpPr>
        <dsp:cNvPr id="0" name=""/>
        <dsp:cNvSpPr/>
      </dsp:nvSpPr>
      <dsp:spPr>
        <a:xfrm>
          <a:off x="7496038" y="1565962"/>
          <a:ext cx="1533004" cy="97345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26DC8D-9233-4429-A612-ECAD93554E43}">
      <dsp:nvSpPr>
        <dsp:cNvPr id="0" name=""/>
        <dsp:cNvSpPr/>
      </dsp:nvSpPr>
      <dsp:spPr>
        <a:xfrm>
          <a:off x="7666372" y="1727779"/>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Expanding the Initial Conceptual Model</a:t>
          </a:r>
          <a:endParaRPr lang="en-IN" sz="1400" b="1" kern="1200" dirty="0"/>
        </a:p>
      </dsp:txBody>
      <dsp:txXfrm>
        <a:off x="7694884" y="1756291"/>
        <a:ext cx="1475980" cy="916433"/>
      </dsp:txXfrm>
    </dsp:sp>
    <dsp:sp modelId="{AE9B7D8F-2F87-4A5A-8234-55D351290D1A}">
      <dsp:nvSpPr>
        <dsp:cNvPr id="0" name=""/>
        <dsp:cNvSpPr/>
      </dsp:nvSpPr>
      <dsp:spPr>
        <a:xfrm>
          <a:off x="5622366"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925C90-4400-4DF6-95B7-604F7A832C46}">
      <dsp:nvSpPr>
        <dsp:cNvPr id="0" name=""/>
        <dsp:cNvSpPr/>
      </dsp:nvSpPr>
      <dsp:spPr>
        <a:xfrm>
          <a:off x="5792700"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What functions will the product perform?</a:t>
          </a:r>
          <a:endParaRPr lang="en-IN" sz="1400" b="1" kern="1200" dirty="0"/>
        </a:p>
      </dsp:txBody>
      <dsp:txXfrm>
        <a:off x="5821212" y="3175597"/>
        <a:ext cx="1475980" cy="916433"/>
      </dsp:txXfrm>
    </dsp:sp>
    <dsp:sp modelId="{03354402-A785-4C87-AC2D-0C29EF48D938}">
      <dsp:nvSpPr>
        <dsp:cNvPr id="0" name=""/>
        <dsp:cNvSpPr/>
      </dsp:nvSpPr>
      <dsp:spPr>
        <a:xfrm>
          <a:off x="7496038"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795C4-406A-4D38-9EB6-863762D4C4C3}">
      <dsp:nvSpPr>
        <dsp:cNvPr id="0" name=""/>
        <dsp:cNvSpPr/>
      </dsp:nvSpPr>
      <dsp:spPr>
        <a:xfrm>
          <a:off x="7666372"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t>How are the functions related to each other?</a:t>
          </a:r>
          <a:endParaRPr lang="en-IN" sz="1400" b="1" kern="1200" dirty="0"/>
        </a:p>
      </dsp:txBody>
      <dsp:txXfrm>
        <a:off x="7694884" y="3175597"/>
        <a:ext cx="1475980" cy="916433"/>
      </dsp:txXfrm>
    </dsp:sp>
    <dsp:sp modelId="{97F6AFED-7E50-4BF9-B73A-12BC370DEC31}">
      <dsp:nvSpPr>
        <dsp:cNvPr id="0" name=""/>
        <dsp:cNvSpPr/>
      </dsp:nvSpPr>
      <dsp:spPr>
        <a:xfrm>
          <a:off x="9369710" y="2985268"/>
          <a:ext cx="1533004" cy="9734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559569-BD25-4AE7-8A52-0DE841CF2FD3}">
      <dsp:nvSpPr>
        <dsp:cNvPr id="0" name=""/>
        <dsp:cNvSpPr/>
      </dsp:nvSpPr>
      <dsp:spPr>
        <a:xfrm>
          <a:off x="9540044" y="3147085"/>
          <a:ext cx="1533004" cy="9734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What information is needed?</a:t>
          </a:r>
        </a:p>
      </dsp:txBody>
      <dsp:txXfrm>
        <a:off x="9568556" y="3175597"/>
        <a:ext cx="1475980" cy="916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ACF10-5E22-4A91-A7AF-90055E90037B}">
      <dsp:nvSpPr>
        <dsp:cNvPr id="0" name=""/>
        <dsp:cNvSpPr/>
      </dsp:nvSpPr>
      <dsp:spPr>
        <a:xfrm>
          <a:off x="6901315" y="1000541"/>
          <a:ext cx="2018706" cy="457479"/>
        </a:xfrm>
        <a:custGeom>
          <a:avLst/>
          <a:gdLst/>
          <a:ahLst/>
          <a:cxnLst/>
          <a:rect l="0" t="0" r="0" b="0"/>
          <a:pathLst>
            <a:path>
              <a:moveTo>
                <a:pt x="0" y="0"/>
              </a:moveTo>
              <a:lnTo>
                <a:pt x="0" y="311759"/>
              </a:lnTo>
              <a:lnTo>
                <a:pt x="2018706" y="311759"/>
              </a:lnTo>
              <a:lnTo>
                <a:pt x="2018706" y="45747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DF4D2-BA58-49E1-A89A-E305DE034896}">
      <dsp:nvSpPr>
        <dsp:cNvPr id="0" name=""/>
        <dsp:cNvSpPr/>
      </dsp:nvSpPr>
      <dsp:spPr>
        <a:xfrm>
          <a:off x="5123631" y="2456873"/>
          <a:ext cx="3394382" cy="457479"/>
        </a:xfrm>
        <a:custGeom>
          <a:avLst/>
          <a:gdLst/>
          <a:ahLst/>
          <a:cxnLst/>
          <a:rect l="0" t="0" r="0" b="0"/>
          <a:pathLst>
            <a:path>
              <a:moveTo>
                <a:pt x="0" y="0"/>
              </a:moveTo>
              <a:lnTo>
                <a:pt x="0" y="311759"/>
              </a:lnTo>
              <a:lnTo>
                <a:pt x="3394382" y="311759"/>
              </a:lnTo>
              <a:lnTo>
                <a:pt x="3394382"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9BE12-15ED-427A-AE60-5C992F93B5FC}">
      <dsp:nvSpPr>
        <dsp:cNvPr id="0" name=""/>
        <dsp:cNvSpPr/>
      </dsp:nvSpPr>
      <dsp:spPr>
        <a:xfrm>
          <a:off x="5123631" y="2456873"/>
          <a:ext cx="1141163" cy="457479"/>
        </a:xfrm>
        <a:custGeom>
          <a:avLst/>
          <a:gdLst/>
          <a:ahLst/>
          <a:cxnLst/>
          <a:rect l="0" t="0" r="0" b="0"/>
          <a:pathLst>
            <a:path>
              <a:moveTo>
                <a:pt x="0" y="0"/>
              </a:moveTo>
              <a:lnTo>
                <a:pt x="0" y="311759"/>
              </a:lnTo>
              <a:lnTo>
                <a:pt x="1141163" y="311759"/>
              </a:lnTo>
              <a:lnTo>
                <a:pt x="1141163"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D2FA1A-16A5-44F0-B203-22AF15F5018A}">
      <dsp:nvSpPr>
        <dsp:cNvPr id="0" name=""/>
        <dsp:cNvSpPr/>
      </dsp:nvSpPr>
      <dsp:spPr>
        <a:xfrm>
          <a:off x="4011576" y="2456873"/>
          <a:ext cx="1112055" cy="457479"/>
        </a:xfrm>
        <a:custGeom>
          <a:avLst/>
          <a:gdLst/>
          <a:ahLst/>
          <a:cxnLst/>
          <a:rect l="0" t="0" r="0" b="0"/>
          <a:pathLst>
            <a:path>
              <a:moveTo>
                <a:pt x="1112055" y="0"/>
              </a:moveTo>
              <a:lnTo>
                <a:pt x="1112055" y="311759"/>
              </a:lnTo>
              <a:lnTo>
                <a:pt x="0" y="311759"/>
              </a:lnTo>
              <a:lnTo>
                <a:pt x="0"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349C1-63A9-43F2-BD35-084CB91CE9C4}">
      <dsp:nvSpPr>
        <dsp:cNvPr id="0" name=""/>
        <dsp:cNvSpPr/>
      </dsp:nvSpPr>
      <dsp:spPr>
        <a:xfrm>
          <a:off x="1909137" y="2456873"/>
          <a:ext cx="3214494" cy="457479"/>
        </a:xfrm>
        <a:custGeom>
          <a:avLst/>
          <a:gdLst/>
          <a:ahLst/>
          <a:cxnLst/>
          <a:rect l="0" t="0" r="0" b="0"/>
          <a:pathLst>
            <a:path>
              <a:moveTo>
                <a:pt x="3214494" y="0"/>
              </a:moveTo>
              <a:lnTo>
                <a:pt x="3214494" y="311759"/>
              </a:lnTo>
              <a:lnTo>
                <a:pt x="0" y="311759"/>
              </a:lnTo>
              <a:lnTo>
                <a:pt x="0"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BED6C-E6E4-42DA-A4BA-704D7C93EB87}">
      <dsp:nvSpPr>
        <dsp:cNvPr id="0" name=""/>
        <dsp:cNvSpPr/>
      </dsp:nvSpPr>
      <dsp:spPr>
        <a:xfrm>
          <a:off x="5123631" y="1000541"/>
          <a:ext cx="1777684" cy="457479"/>
        </a:xfrm>
        <a:custGeom>
          <a:avLst/>
          <a:gdLst/>
          <a:ahLst/>
          <a:cxnLst/>
          <a:rect l="0" t="0" r="0" b="0"/>
          <a:pathLst>
            <a:path>
              <a:moveTo>
                <a:pt x="1777684" y="0"/>
              </a:moveTo>
              <a:lnTo>
                <a:pt x="1777684" y="311759"/>
              </a:lnTo>
              <a:lnTo>
                <a:pt x="0" y="311759"/>
              </a:lnTo>
              <a:lnTo>
                <a:pt x="0" y="45747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AB3A96-A863-4EE2-A50C-EEB1ADA65B5A}">
      <dsp:nvSpPr>
        <dsp:cNvPr id="0" name=""/>
        <dsp:cNvSpPr/>
      </dsp:nvSpPr>
      <dsp:spPr>
        <a:xfrm>
          <a:off x="6114817" y="1688"/>
          <a:ext cx="1572996" cy="9988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04750-818D-4854-9B35-FDABB1C6010F}">
      <dsp:nvSpPr>
        <dsp:cNvPr id="0" name=""/>
        <dsp:cNvSpPr/>
      </dsp:nvSpPr>
      <dsp:spPr>
        <a:xfrm>
          <a:off x="6289594" y="167726"/>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Prototyping</a:t>
          </a:r>
        </a:p>
      </dsp:txBody>
      <dsp:txXfrm>
        <a:off x="6318849" y="196981"/>
        <a:ext cx="1514486" cy="940342"/>
      </dsp:txXfrm>
    </dsp:sp>
    <dsp:sp modelId="{07329ECB-20E6-4B14-986D-9EA291984C5F}">
      <dsp:nvSpPr>
        <dsp:cNvPr id="0" name=""/>
        <dsp:cNvSpPr/>
      </dsp:nvSpPr>
      <dsp:spPr>
        <a:xfrm>
          <a:off x="3279702" y="1458020"/>
          <a:ext cx="3687858" cy="9988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827FBA-18BB-45DD-95A8-62E548E638E8}">
      <dsp:nvSpPr>
        <dsp:cNvPr id="0" name=""/>
        <dsp:cNvSpPr/>
      </dsp:nvSpPr>
      <dsp:spPr>
        <a:xfrm>
          <a:off x="3454479" y="1624059"/>
          <a:ext cx="3687858" cy="9988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Low-Fidelity Prototyping</a:t>
          </a:r>
        </a:p>
      </dsp:txBody>
      <dsp:txXfrm>
        <a:off x="3483734" y="1653314"/>
        <a:ext cx="3629348" cy="940342"/>
      </dsp:txXfrm>
    </dsp:sp>
    <dsp:sp modelId="{06C81D6A-3919-4584-8555-8120F2E759DA}">
      <dsp:nvSpPr>
        <dsp:cNvPr id="0" name=""/>
        <dsp:cNvSpPr/>
      </dsp:nvSpPr>
      <dsp:spPr>
        <a:xfrm>
          <a:off x="942751" y="2914353"/>
          <a:ext cx="1932772"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34DB01-B94B-4A8C-AFA5-595962EF375C}">
      <dsp:nvSpPr>
        <dsp:cNvPr id="0" name=""/>
        <dsp:cNvSpPr/>
      </dsp:nvSpPr>
      <dsp:spPr>
        <a:xfrm>
          <a:off x="1117528" y="3080391"/>
          <a:ext cx="1932772"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Storyboarding</a:t>
          </a:r>
        </a:p>
      </dsp:txBody>
      <dsp:txXfrm>
        <a:off x="1146783" y="3109646"/>
        <a:ext cx="1874262" cy="940342"/>
      </dsp:txXfrm>
    </dsp:sp>
    <dsp:sp modelId="{AE2B1251-F217-4575-B1AB-ABF1A5CF23AA}">
      <dsp:nvSpPr>
        <dsp:cNvPr id="0" name=""/>
        <dsp:cNvSpPr/>
      </dsp:nvSpPr>
      <dsp:spPr>
        <a:xfrm>
          <a:off x="3225078" y="2914353"/>
          <a:ext cx="1572996"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60EC2-3612-4BB4-967B-BAF66DE7F3BE}">
      <dsp:nvSpPr>
        <dsp:cNvPr id="0" name=""/>
        <dsp:cNvSpPr/>
      </dsp:nvSpPr>
      <dsp:spPr>
        <a:xfrm>
          <a:off x="3399855" y="3080391"/>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Sketching</a:t>
          </a:r>
        </a:p>
      </dsp:txBody>
      <dsp:txXfrm>
        <a:off x="3429110" y="3109646"/>
        <a:ext cx="1514486" cy="940342"/>
      </dsp:txXfrm>
    </dsp:sp>
    <dsp:sp modelId="{E1965020-1A18-490A-9D50-AE9926C04665}">
      <dsp:nvSpPr>
        <dsp:cNvPr id="0" name=""/>
        <dsp:cNvSpPr/>
      </dsp:nvSpPr>
      <dsp:spPr>
        <a:xfrm>
          <a:off x="5147629" y="2914353"/>
          <a:ext cx="2234331"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44E67E-D0F3-4534-B0AC-EB1E4BCA3AF7}">
      <dsp:nvSpPr>
        <dsp:cNvPr id="0" name=""/>
        <dsp:cNvSpPr/>
      </dsp:nvSpPr>
      <dsp:spPr>
        <a:xfrm>
          <a:off x="5322406" y="3080391"/>
          <a:ext cx="2234331"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Prototyping with index cards</a:t>
          </a:r>
        </a:p>
      </dsp:txBody>
      <dsp:txXfrm>
        <a:off x="5351661" y="3109646"/>
        <a:ext cx="2175821" cy="940342"/>
      </dsp:txXfrm>
    </dsp:sp>
    <dsp:sp modelId="{320AB4BB-F1B8-49B1-BB78-ECA3148B5ABF}">
      <dsp:nvSpPr>
        <dsp:cNvPr id="0" name=""/>
        <dsp:cNvSpPr/>
      </dsp:nvSpPr>
      <dsp:spPr>
        <a:xfrm>
          <a:off x="7731515" y="2914353"/>
          <a:ext cx="1572996"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991E9-3164-4E0A-BB70-122412C75FDA}">
      <dsp:nvSpPr>
        <dsp:cNvPr id="0" name=""/>
        <dsp:cNvSpPr/>
      </dsp:nvSpPr>
      <dsp:spPr>
        <a:xfrm>
          <a:off x="7906292" y="3080391"/>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a:t>Wizard of Oz.</a:t>
          </a:r>
          <a:endParaRPr lang="en-IN" sz="2000" b="1" kern="1200" dirty="0"/>
        </a:p>
      </dsp:txBody>
      <dsp:txXfrm>
        <a:off x="7935547" y="3109646"/>
        <a:ext cx="1514486" cy="940342"/>
      </dsp:txXfrm>
    </dsp:sp>
    <dsp:sp modelId="{93B0DD75-0EDE-4D55-BEA3-0640A33C1592}">
      <dsp:nvSpPr>
        <dsp:cNvPr id="0" name=""/>
        <dsp:cNvSpPr/>
      </dsp:nvSpPr>
      <dsp:spPr>
        <a:xfrm>
          <a:off x="7317115" y="1458020"/>
          <a:ext cx="3205813" cy="9988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4AAC7-2F3F-4B1D-93B4-D297A1F08346}">
      <dsp:nvSpPr>
        <dsp:cNvPr id="0" name=""/>
        <dsp:cNvSpPr/>
      </dsp:nvSpPr>
      <dsp:spPr>
        <a:xfrm>
          <a:off x="7491892" y="1624059"/>
          <a:ext cx="3205813" cy="9988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a:t>High-Fidelity Prototyping</a:t>
          </a:r>
        </a:p>
      </dsp:txBody>
      <dsp:txXfrm>
        <a:off x="7521147" y="1653314"/>
        <a:ext cx="3147303" cy="940342"/>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B8F35-73A6-41C9-86E9-11CE927B6B58}" type="datetimeFigureOut">
              <a:rPr lang="en-US" smtClean="0"/>
              <a:t>9/15/2025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2A158-4768-412B-B84E-36AAF74B40B9}" type="slidenum">
              <a:rPr lang="en-US" smtClean="0"/>
              <a:t>‹#›</a:t>
            </a:fld>
            <a:endParaRPr lang="en-US"/>
          </a:p>
        </p:txBody>
      </p:sp>
    </p:spTree>
    <p:extLst>
      <p:ext uri="{BB962C8B-B14F-4D97-AF65-F5344CB8AC3E}">
        <p14:creationId xmlns:p14="http://schemas.microsoft.com/office/powerpoint/2010/main" val="127658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04CA91-3CD2-43DC-9594-2A703B8CA092}" type="datetime4">
              <a:rPr lang="en-US" smtClean="0"/>
              <a:t>September 15, 2025</a:t>
            </a:fld>
            <a:endParaRPr lang="en-US"/>
          </a:p>
        </p:txBody>
      </p:sp>
      <p:sp>
        <p:nvSpPr>
          <p:cNvPr id="5" name="Footer Placeholder 4"/>
          <p:cNvSpPr>
            <a:spLocks noGrp="1"/>
          </p:cNvSpPr>
          <p:nvPr>
            <p:ph type="ftr" sz="quarter" idx="11"/>
          </p:nvPr>
        </p:nvSpPr>
        <p:spPr>
          <a:xfrm>
            <a:off x="2235200" y="6351495"/>
            <a:ext cx="6705600" cy="365125"/>
          </a:xfrm>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Tree>
    <p:extLst>
      <p:ext uri="{BB962C8B-B14F-4D97-AF65-F5344CB8AC3E}">
        <p14:creationId xmlns:p14="http://schemas.microsoft.com/office/powerpoint/2010/main" val="383404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737600" y="6340476"/>
            <a:ext cx="1828800" cy="365125"/>
          </a:xfrm>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a:t>
            </a:fld>
            <a:endParaRPr lang="en-US" dirty="0"/>
          </a:p>
        </p:txBody>
      </p:sp>
      <p:cxnSp>
        <p:nvCxnSpPr>
          <p:cNvPr id="8" name="Straight Connector 7"/>
          <p:cNvCxnSpPr/>
          <p:nvPr userDrawn="1"/>
        </p:nvCxnSpPr>
        <p:spPr>
          <a:xfrm>
            <a:off x="0"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32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405229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A6B425-E75E-409A-BFE4-FB635A7355EA}"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67975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1D5381-EE49-4A38-9972-518E5CC5FFAB}" type="datetime4">
              <a:rPr lang="en-US" smtClean="0"/>
              <a:t>September 15, 2025</a:t>
            </a:fld>
            <a:endParaRPr lang="en-US"/>
          </a:p>
        </p:txBody>
      </p:sp>
      <p:sp>
        <p:nvSpPr>
          <p:cNvPr id="8" name="Footer Placeholder 7"/>
          <p:cNvSpPr>
            <a:spLocks noGrp="1"/>
          </p:cNvSpPr>
          <p:nvPr>
            <p:ph type="ftr" sz="quarter" idx="11"/>
          </p:nvPr>
        </p:nvSpPr>
        <p:spPr/>
        <p:txBody>
          <a:bodyPr/>
          <a:lstStyle/>
          <a:p>
            <a:r>
              <a:rPr lang="en-US"/>
              <a:t>Department of Computer Science &amp; Engineering, VNRVJIET, Hyderabad</a:t>
            </a:r>
          </a:p>
        </p:txBody>
      </p:sp>
      <p:sp>
        <p:nvSpPr>
          <p:cNvPr id="9" name="Slide Number Placeholder 8"/>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6412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9C1254-C0BA-4195-834D-EBBB9ACEF963}" type="datetime4">
              <a:rPr lang="en-US" smtClean="0"/>
              <a:t>September 15, 2025</a:t>
            </a:fld>
            <a:endParaRPr lang="en-US"/>
          </a:p>
        </p:txBody>
      </p:sp>
      <p:sp>
        <p:nvSpPr>
          <p:cNvPr id="4" name="Footer Placeholder 3"/>
          <p:cNvSpPr>
            <a:spLocks noGrp="1"/>
          </p:cNvSpPr>
          <p:nvPr>
            <p:ph type="ftr" sz="quarter" idx="11"/>
          </p:nvPr>
        </p:nvSpPr>
        <p:spPr/>
        <p:txBody>
          <a:bodyPr/>
          <a:lstStyle/>
          <a:p>
            <a:r>
              <a:rPr lang="en-US"/>
              <a:t>Department of Computer Science &amp; Engineering, VNRVJIET, Hyderabad</a:t>
            </a:r>
          </a:p>
        </p:txBody>
      </p:sp>
      <p:sp>
        <p:nvSpPr>
          <p:cNvPr id="5" name="Slide Number Placeholder 4"/>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41700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E43DD-DC4C-4B08-A97C-A1AF54666E5E}" type="datetime4">
              <a:rPr lang="en-US" smtClean="0"/>
              <a:t>September 15, 2025</a:t>
            </a:fld>
            <a:endParaRPr lang="en-US"/>
          </a:p>
        </p:txBody>
      </p:sp>
      <p:sp>
        <p:nvSpPr>
          <p:cNvPr id="3" name="Footer Placeholder 2"/>
          <p:cNvSpPr>
            <a:spLocks noGrp="1"/>
          </p:cNvSpPr>
          <p:nvPr>
            <p:ph type="ftr" sz="quarter" idx="11"/>
          </p:nvPr>
        </p:nvSpPr>
        <p:spPr/>
        <p:txBody>
          <a:bodyPr/>
          <a:lstStyle/>
          <a:p>
            <a:r>
              <a:rPr lang="en-US"/>
              <a:t>Department of Computer Science &amp; Engineering, VNRVJIET, Hyderabad</a:t>
            </a:r>
          </a:p>
        </p:txBody>
      </p:sp>
      <p:sp>
        <p:nvSpPr>
          <p:cNvPr id="4" name="Slide Number Placeholder 3"/>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0524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0CE188-F664-4B0D-8AC6-20A184CAFF41}"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01106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B2588-DF27-44BC-A482-328866C3420F}"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38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5976" y="6324600"/>
            <a:ext cx="12192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203200" y="350838"/>
            <a:ext cx="10464800" cy="8683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06400" y="1371600"/>
            <a:ext cx="112776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839200" y="6340476"/>
            <a:ext cx="1727200" cy="365125"/>
          </a:xfrm>
          <a:prstGeom prst="rect">
            <a:avLst/>
          </a:prstGeom>
        </p:spPr>
        <p:txBody>
          <a:bodyPr vert="horz" lIns="91440" tIns="45720" rIns="91440" bIns="45720" rtlCol="0" anchor="ctr"/>
          <a:lstStyle>
            <a:lvl1pPr algn="l">
              <a:defRPr sz="1100">
                <a:solidFill>
                  <a:schemeClr val="bg1"/>
                </a:solidFill>
              </a:defRPr>
            </a:lvl1pPr>
          </a:lstStyle>
          <a:p>
            <a:fld id="{D7464B53-3DD9-4B20-8321-AE9834B07E10}" type="datetime4">
              <a:rPr lang="en-US" smtClean="0"/>
              <a:t>September 15, 2025</a:t>
            </a:fld>
            <a:endParaRPr lang="en-US" dirty="0"/>
          </a:p>
        </p:txBody>
      </p:sp>
      <p:sp>
        <p:nvSpPr>
          <p:cNvPr id="5" name="Footer Placeholder 4"/>
          <p:cNvSpPr>
            <a:spLocks noGrp="1"/>
          </p:cNvSpPr>
          <p:nvPr>
            <p:ph type="ftr" sz="quarter" idx="3"/>
          </p:nvPr>
        </p:nvSpPr>
        <p:spPr>
          <a:xfrm>
            <a:off x="2032000" y="6351495"/>
            <a:ext cx="6705600" cy="365125"/>
          </a:xfrm>
          <a:prstGeom prst="rect">
            <a:avLst/>
          </a:prstGeom>
        </p:spPr>
        <p:txBody>
          <a:bodyPr vert="horz" lIns="91440" tIns="45720" rIns="91440" bIns="45720" rtlCol="0" anchor="ctr"/>
          <a:lstStyle>
            <a:lvl1pPr algn="ctr">
              <a:defRPr sz="1100">
                <a:solidFill>
                  <a:schemeClr val="bg1"/>
                </a:solidFill>
              </a:defRPr>
            </a:lvl1pPr>
          </a:lstStyle>
          <a:p>
            <a:r>
              <a:rPr lang="en-US"/>
              <a:t>Department of Computer Science &amp; Engineering, VNRVJIET, Hyderabad</a:t>
            </a:r>
            <a:endParaRPr lang="en-US" dirty="0"/>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
        <p:nvSpPr>
          <p:cNvPr id="7" name="Rectangle 6"/>
          <p:cNvSpPr/>
          <p:nvPr userDrawn="1"/>
        </p:nvSpPr>
        <p:spPr>
          <a:xfrm>
            <a:off x="0" y="0"/>
            <a:ext cx="121920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7"/>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68000" y="428673"/>
            <a:ext cx="1117600" cy="75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45035" y="6351495"/>
            <a:ext cx="164253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userDrawn="1"/>
        </p:nvCxnSpPr>
        <p:spPr>
          <a:xfrm>
            <a:off x="5976"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05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282575" indent="-282575"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2pPr>
      <a:lvl3pPr marL="1089025" indent="-174625"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5462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4pPr>
      <a:lvl5pPr marL="20034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nngroup.com/articles/leading-questions/" TargetMode="External"/><Relationship Id="rId2" Type="http://schemas.openxmlformats.org/officeDocument/2006/relationships/hyperlink" Target="https://www.nngroup.com/articles/usability-checklist/" TargetMode="External"/><Relationship Id="rId1" Type="http://schemas.openxmlformats.org/officeDocument/2006/relationships/slideLayout" Target="../slideLayouts/slideLayout2.xml"/><Relationship Id="rId4" Type="http://schemas.openxmlformats.org/officeDocument/2006/relationships/hyperlink" Target="https://www.nngroup.com/articles/unmoderated-usability-testing/"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nngroup.com/articles/better-usability-tasks/" TargetMode="External"/><Relationship Id="rId2" Type="http://schemas.openxmlformats.org/officeDocument/2006/relationships/hyperlink" Target="https://www.nngroup.com/articles/ux-research-goals-to-scenarios/" TargetMode="External"/><Relationship Id="rId1" Type="http://schemas.openxmlformats.org/officeDocument/2006/relationships/slideLayout" Target="../slideLayouts/slideLayout2.xml"/><Relationship Id="rId4" Type="http://schemas.openxmlformats.org/officeDocument/2006/relationships/hyperlink" Target="https://www.nngroup.com/articles/prim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nngroup.com/articles/thinking-aloud-the-1-usability-tool/" TargetMode="External"/><Relationship Id="rId2" Type="http://schemas.openxmlformats.org/officeDocument/2006/relationships/hyperlink" Target="https://www.nngroup.com/articles/recruiting-test-participants-for-usability-studie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nngroup.com/courses/measuring-ux/" TargetMode="External"/><Relationship Id="rId2" Type="http://schemas.openxmlformats.org/officeDocument/2006/relationships/hyperlink" Target="https://www.nngroup.com/articles/quant-vs-qual/" TargetMode="External"/><Relationship Id="rId1" Type="http://schemas.openxmlformats.org/officeDocument/2006/relationships/slideLayout" Target="../slideLayouts/slideLayout2.xml"/><Relationship Id="rId4" Type="http://schemas.openxmlformats.org/officeDocument/2006/relationships/hyperlink" Target="https://www.nngroup.com/articles/why-you-only-need-to-test-with-5-users/"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nngroup.com/articles/moderated-remote-usability-test/" TargetMode="External"/><Relationship Id="rId2" Type="http://schemas.openxmlformats.org/officeDocument/2006/relationships/hyperlink" Target="https://www.nngroup.com/articles/remote-usability-tests/" TargetMode="External"/><Relationship Id="rId1" Type="http://schemas.openxmlformats.org/officeDocument/2006/relationships/slideLayout" Target="../slideLayouts/slideLayout2.xml"/><Relationship Id="rId5" Type="http://schemas.openxmlformats.org/officeDocument/2006/relationships/hyperlink" Target="https://www.nngroup.com/articles/unmoderated-user-testing-tools/" TargetMode="External"/><Relationship Id="rId4" Type="http://schemas.openxmlformats.org/officeDocument/2006/relationships/hyperlink" Target="https://www.nngroup.com/articles/unmoderated-usability-testing/"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nngroup.com/articles/when-high-cost-usability-makes-sense/" TargetMode="External"/><Relationship Id="rId2" Type="http://schemas.openxmlformats.org/officeDocument/2006/relationships/hyperlink" Target="https://www.nngroup.com/articles/discount-usability-20-year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3200400" y="2667001"/>
            <a:ext cx="5715000" cy="2000251"/>
          </a:xfrm>
          <a:effectLst/>
        </p:spPr>
        <p:txBody>
          <a:bodyPr anchor="b">
            <a:normAutofit fontScale="90000"/>
          </a:bodyPr>
          <a:lstStyle/>
          <a:p>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latin typeface="Adobe Arabic" pitchFamily="18" charset="-78"/>
                <a:cs typeface="Adobe Arabic" pitchFamily="18" charset="-78"/>
              </a:rPr>
              <a:t/>
            </a:r>
            <a:br>
              <a:rPr lang="en-US" sz="2400" b="1" i="1" dirty="0">
                <a:solidFill>
                  <a:srgbClr val="002060"/>
                </a:solidFill>
                <a:latin typeface="Adobe Arabic" pitchFamily="18" charset="-78"/>
                <a:cs typeface="Adobe Arabic" pitchFamily="18" charset="-78"/>
              </a:rPr>
            </a:br>
            <a:r>
              <a:rPr lang="en-US" sz="2200" b="1" i="1" dirty="0">
                <a:solidFill>
                  <a:srgbClr val="002060"/>
                </a:solidFill>
                <a:latin typeface="+mn-lt"/>
                <a:ea typeface="+mn-ea"/>
                <a:cs typeface="Adobe Arabic" pitchFamily="18" charset="-78"/>
              </a:rPr>
              <a:t>Department of </a:t>
            </a:r>
            <a:r>
              <a:rPr lang="en-IN" sz="2200" b="1" i="1" dirty="0">
                <a:solidFill>
                  <a:srgbClr val="002060"/>
                </a:solidFill>
                <a:latin typeface="+mn-lt"/>
                <a:ea typeface="+mn-ea"/>
                <a:cs typeface="Adobe Arabic" pitchFamily="18" charset="-78"/>
              </a:rPr>
              <a:t>Computer Science &amp; Business Systems</a:t>
            </a:r>
            <a:r>
              <a:rPr lang="en-US" sz="2700" b="1" i="1" dirty="0">
                <a:solidFill>
                  <a:srgbClr val="002060"/>
                </a:solidFill>
                <a:latin typeface="Adobe Arabic" pitchFamily="18" charset="-78"/>
                <a:cs typeface="Adobe Arabic" pitchFamily="18" charset="-78"/>
              </a:rPr>
              <a:t/>
            </a:r>
            <a:br>
              <a:rPr lang="en-US" sz="2700" b="1" i="1" dirty="0">
                <a:solidFill>
                  <a:srgbClr val="002060"/>
                </a:solidFill>
                <a:latin typeface="Adobe Arabic" pitchFamily="18" charset="-78"/>
                <a:cs typeface="Adobe Arabic" pitchFamily="18" charset="-78"/>
              </a:rPr>
            </a:br>
            <a:r>
              <a:rPr lang="en-US" sz="2700" b="1" dirty="0">
                <a:solidFill>
                  <a:srgbClr val="002060"/>
                </a:solidFill>
                <a:latin typeface="Adobe Arabic" pitchFamily="18" charset="-78"/>
                <a:cs typeface="Adobe Arabic" pitchFamily="18" charset="-78"/>
              </a:rPr>
              <a:t/>
            </a:r>
            <a:br>
              <a:rPr lang="en-US" sz="2700" b="1" dirty="0">
                <a:solidFill>
                  <a:srgbClr val="002060"/>
                </a:solidFill>
                <a:latin typeface="Adobe Arabic" pitchFamily="18" charset="-78"/>
                <a:cs typeface="Adobe Arabic" pitchFamily="18" charset="-78"/>
              </a:rPr>
            </a:br>
            <a:r>
              <a:rPr lang="en-US" sz="2200" b="1" dirty="0">
                <a:solidFill>
                  <a:srgbClr val="C00000"/>
                </a:solidFill>
                <a:ea typeface="+mn-ea"/>
                <a:cs typeface="Adobe Arabic" pitchFamily="18" charset="-78"/>
              </a:rPr>
              <a:t/>
            </a:r>
            <a:br>
              <a:rPr lang="en-US" sz="2200" b="1" dirty="0">
                <a:solidFill>
                  <a:srgbClr val="C00000"/>
                </a:solidFill>
                <a:ea typeface="+mn-ea"/>
                <a:cs typeface="Adobe Arabic" pitchFamily="18" charset="-78"/>
              </a:rPr>
            </a:br>
            <a:r>
              <a:rPr lang="en-US" sz="2200" b="1" dirty="0">
                <a:solidFill>
                  <a:srgbClr val="C00000"/>
                </a:solidFill>
                <a:latin typeface="+mn-lt"/>
                <a:ea typeface="+mn-ea"/>
                <a:cs typeface="+mn-cs"/>
              </a:rPr>
              <a:t>SUBJECT: Usability Design of Software Applications</a:t>
            </a:r>
            <a:br>
              <a:rPr lang="en-US" sz="2200" b="1" dirty="0">
                <a:solidFill>
                  <a:srgbClr val="C00000"/>
                </a:solidFill>
                <a:latin typeface="+mn-lt"/>
                <a:ea typeface="+mn-ea"/>
                <a:cs typeface="+mn-cs"/>
              </a:rPr>
            </a:br>
            <a:r>
              <a:rPr lang="en-US" sz="1800" b="1" dirty="0">
                <a:solidFill>
                  <a:schemeClr val="tx1">
                    <a:lumMod val="50000"/>
                    <a:lumOff val="50000"/>
                  </a:schemeClr>
                </a:solidFill>
                <a:latin typeface="+mn-lt"/>
                <a:ea typeface="+mn-ea"/>
                <a:cs typeface="+mn-cs"/>
              </a:rPr>
              <a:t>Subject Code: </a:t>
            </a:r>
            <a:r>
              <a:rPr lang="en-US" sz="1800" dirty="0">
                <a:solidFill>
                  <a:schemeClr val="accent2"/>
                </a:solidFill>
                <a:latin typeface="+mn-lt"/>
              </a:rPr>
              <a:t/>
            </a:r>
            <a:br>
              <a:rPr lang="en-US" sz="1800" dirty="0">
                <a:solidFill>
                  <a:schemeClr val="accent2"/>
                </a:solidFill>
                <a:latin typeface="+mn-lt"/>
              </a:rPr>
            </a:br>
            <a:r>
              <a:rPr lang="en-US" sz="2400" b="1" dirty="0">
                <a:solidFill>
                  <a:schemeClr val="accent2"/>
                </a:solidFill>
              </a:rPr>
              <a:t/>
            </a:r>
            <a:br>
              <a:rPr lang="en-US" sz="2400" b="1" dirty="0">
                <a:solidFill>
                  <a:schemeClr val="accent2"/>
                </a:solidFill>
              </a:rPr>
            </a:br>
            <a:r>
              <a:rPr lang="en-US" sz="2000" b="1" i="1" dirty="0">
                <a:latin typeface="+mn-lt"/>
              </a:rPr>
              <a:t>Topic Name: </a:t>
            </a:r>
            <a:r>
              <a:rPr lang="en-IN" sz="2000" b="1">
                <a:solidFill>
                  <a:srgbClr val="000000"/>
                </a:solidFill>
                <a:effectLst/>
                <a:latin typeface="Times New Roman" panose="02020603050405020304" pitchFamily="18" charset="0"/>
                <a:ea typeface="Times New Roman" panose="02020603050405020304" pitchFamily="18" charset="0"/>
              </a:rPr>
              <a:t>Project design lifecycle</a:t>
            </a:r>
            <a:r>
              <a:rPr lang="en-US" sz="2000" b="1" i="1" dirty="0">
                <a:latin typeface="+mn-lt"/>
              </a:rPr>
              <a:t/>
            </a:r>
            <a:br>
              <a:rPr lang="en-US" sz="2000" b="1" i="1" dirty="0">
                <a:latin typeface="+mn-lt"/>
              </a:rPr>
            </a:br>
            <a:r>
              <a:rPr lang="en-US" sz="2000" b="1" i="1" dirty="0">
                <a:latin typeface="+mn-lt"/>
              </a:rPr>
              <a:t>IV year, Sec: A</a:t>
            </a:r>
            <a:r>
              <a:rPr lang="en-US" sz="2700" b="1" i="1" dirty="0"/>
              <a:t/>
            </a:r>
            <a:br>
              <a:rPr lang="en-US" sz="2700" b="1" i="1" dirty="0"/>
            </a:br>
            <a:endParaRPr lang="en-US" sz="2700" b="1" i="1" dirty="0"/>
          </a:p>
        </p:txBody>
      </p:sp>
      <p:sp>
        <p:nvSpPr>
          <p:cNvPr id="3" name="Subtitle 2"/>
          <p:cNvSpPr>
            <a:spLocks noGrp="1"/>
          </p:cNvSpPr>
          <p:nvPr>
            <p:ph type="subTitle" idx="1"/>
          </p:nvPr>
        </p:nvSpPr>
        <p:spPr>
          <a:xfrm>
            <a:off x="3848100" y="4343400"/>
            <a:ext cx="4419600" cy="1752600"/>
          </a:xfrm>
        </p:spPr>
        <p:txBody>
          <a:bodyPr anchor="b">
            <a:normAutofit/>
          </a:bodyPr>
          <a:lstStyle/>
          <a:p>
            <a:r>
              <a:rPr lang="en-US" sz="1600" b="1" dirty="0">
                <a:solidFill>
                  <a:schemeClr val="tx1">
                    <a:lumMod val="50000"/>
                    <a:lumOff val="50000"/>
                  </a:schemeClr>
                </a:solidFill>
              </a:rPr>
              <a:t>Bhagya Rekha Konkepudi</a:t>
            </a:r>
          </a:p>
          <a:p>
            <a:r>
              <a:rPr lang="en-US" sz="1600" b="1" dirty="0">
                <a:solidFill>
                  <a:schemeClr val="tx1">
                    <a:lumMod val="50000"/>
                    <a:lumOff val="50000"/>
                  </a:schemeClr>
                </a:solidFill>
              </a:rPr>
              <a:t>Assistant Professor</a:t>
            </a:r>
          </a:p>
          <a:p>
            <a:r>
              <a:rPr lang="en-US" sz="1600" b="1" i="1" dirty="0">
                <a:solidFill>
                  <a:schemeClr val="tx1">
                    <a:lumMod val="50000"/>
                    <a:lumOff val="50000"/>
                  </a:schemeClr>
                </a:solidFill>
              </a:rPr>
              <a:t>Email: bhagyarekha_k@vnrvjiet.in</a:t>
            </a:r>
          </a:p>
          <a:p>
            <a:r>
              <a:rPr lang="en-US" sz="1600" b="1" i="1" dirty="0">
                <a:solidFill>
                  <a:srgbClr val="002060"/>
                </a:solidFill>
              </a:rPr>
              <a:t>&lt;Web link of your created resource if any&gt;</a:t>
            </a:r>
          </a:p>
          <a:p>
            <a:endParaRPr lang="en-US" sz="1600" b="1" dirty="0">
              <a:solidFill>
                <a:srgbClr val="002060"/>
              </a:solidFill>
            </a:endParaRPr>
          </a:p>
        </p:txBody>
      </p:sp>
      <p:sp>
        <p:nvSpPr>
          <p:cNvPr id="4" name="Date Placeholder 3"/>
          <p:cNvSpPr>
            <a:spLocks noGrp="1"/>
          </p:cNvSpPr>
          <p:nvPr>
            <p:ph type="dt" sz="half" idx="10"/>
          </p:nvPr>
        </p:nvSpPr>
        <p:spPr/>
        <p:txBody>
          <a:bodyPr/>
          <a:lstStyle/>
          <a:p>
            <a:fld id="{61ABBBE7-7FE9-43B2-ADB9-BE203480941E}" type="datetime4">
              <a:rPr lang="en-US" smtClean="0"/>
              <a:t>September 15, 2025</a:t>
            </a:fld>
            <a:endParaRPr lang="en-US" dirty="0"/>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9525000" y="6340476"/>
            <a:ext cx="762000" cy="365125"/>
          </a:xfrm>
        </p:spPr>
        <p:txBody>
          <a:bodyPr/>
          <a:lstStyle/>
          <a:p>
            <a:fld id="{C4FA3F07-B4E9-4FEB-BC07-B9713C186F28}" type="slidenum">
              <a:rPr lang="en-US" smtClean="0"/>
              <a:t>1</a:t>
            </a:fld>
            <a:endParaRPr lang="en-US"/>
          </a:p>
        </p:txBody>
      </p:sp>
      <p:sp>
        <p:nvSpPr>
          <p:cNvPr id="7" name="Rectangle 6"/>
          <p:cNvSpPr/>
          <p:nvPr/>
        </p:nvSpPr>
        <p:spPr>
          <a:xfrm>
            <a:off x="1752600" y="381001"/>
            <a:ext cx="7848600" cy="830997"/>
          </a:xfrm>
          <a:prstGeom prst="rect">
            <a:avLst/>
          </a:prstGeom>
        </p:spPr>
        <p:txBody>
          <a:bodyPr wrap="square">
            <a:spAutoFit/>
          </a:bodyPr>
          <a:lstStyle/>
          <a:p>
            <a:pPr algn="ctr"/>
            <a:r>
              <a:rPr lang="en-US" sz="2400" b="1" dirty="0" err="1">
                <a:solidFill>
                  <a:srgbClr val="C00000"/>
                </a:solidFill>
                <a:latin typeface="+mj-lt"/>
              </a:rPr>
              <a:t>Vallurupalli</a:t>
            </a:r>
            <a:r>
              <a:rPr lang="en-US" sz="2400" b="1" dirty="0">
                <a:solidFill>
                  <a:srgbClr val="C00000"/>
                </a:solidFill>
                <a:latin typeface="+mj-lt"/>
              </a:rPr>
              <a:t>  </a:t>
            </a:r>
            <a:r>
              <a:rPr lang="en-US" sz="2400" b="1" dirty="0" err="1">
                <a:solidFill>
                  <a:srgbClr val="C00000"/>
                </a:solidFill>
                <a:latin typeface="+mj-lt"/>
              </a:rPr>
              <a:t>Nageswara</a:t>
            </a:r>
            <a:r>
              <a:rPr lang="en-US" sz="2400" b="1" dirty="0">
                <a:solidFill>
                  <a:srgbClr val="C00000"/>
                </a:solidFill>
                <a:latin typeface="+mj-lt"/>
              </a:rPr>
              <a:t> Rao </a:t>
            </a:r>
            <a:r>
              <a:rPr lang="en-US" sz="2400" b="1" dirty="0" err="1">
                <a:solidFill>
                  <a:srgbClr val="C00000"/>
                </a:solidFill>
                <a:latin typeface="+mj-lt"/>
              </a:rPr>
              <a:t>Vignana</a:t>
            </a:r>
            <a:r>
              <a:rPr lang="en-US" sz="2400" b="1" dirty="0">
                <a:solidFill>
                  <a:srgbClr val="C00000"/>
                </a:solidFill>
                <a:latin typeface="+mj-lt"/>
              </a:rPr>
              <a:t> </a:t>
            </a:r>
            <a:r>
              <a:rPr lang="en-US" sz="2400" b="1" dirty="0" err="1">
                <a:solidFill>
                  <a:srgbClr val="C00000"/>
                </a:solidFill>
                <a:latin typeface="+mj-lt"/>
              </a:rPr>
              <a:t>Jyothi</a:t>
            </a:r>
            <a:r>
              <a:rPr lang="en-US" sz="2400" b="1" dirty="0">
                <a:solidFill>
                  <a:srgbClr val="C00000"/>
                </a:solidFill>
                <a:latin typeface="+mj-lt"/>
              </a:rPr>
              <a:t> Institute of Engineering &amp;Technology</a:t>
            </a:r>
            <a:endParaRPr lang="en-US" sz="2400" b="1" dirty="0">
              <a:latin typeface="+mj-lt"/>
            </a:endParaRPr>
          </a:p>
        </p:txBody>
      </p:sp>
      <p:cxnSp>
        <p:nvCxnSpPr>
          <p:cNvPr id="9" name="Straight Connector 8"/>
          <p:cNvCxnSpPr/>
          <p:nvPr/>
        </p:nvCxnSpPr>
        <p:spPr>
          <a:xfrm>
            <a:off x="3505200" y="3505200"/>
            <a:ext cx="5105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221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0A543-9E39-DDC2-7D16-8F9F03D9DFE0}"/>
              </a:ext>
            </a:extLst>
          </p:cNvPr>
          <p:cNvSpPr>
            <a:spLocks noGrp="1"/>
          </p:cNvSpPr>
          <p:nvPr>
            <p:ph type="title"/>
          </p:nvPr>
        </p:nvSpPr>
        <p:spPr/>
        <p:txBody>
          <a:bodyPr/>
          <a:lstStyle/>
          <a:p>
            <a:r>
              <a:rPr lang="en-IN" dirty="0"/>
              <a:t>What is Requirement ?</a:t>
            </a:r>
          </a:p>
        </p:txBody>
      </p:sp>
      <p:sp>
        <p:nvSpPr>
          <p:cNvPr id="3" name="Content Placeholder 2">
            <a:extLst>
              <a:ext uri="{FF2B5EF4-FFF2-40B4-BE49-F238E27FC236}">
                <a16:creationId xmlns:a16="http://schemas.microsoft.com/office/drawing/2014/main" xmlns="" id="{C87E26A5-5506-2C56-EF9F-797BD6BBF9B6}"/>
              </a:ext>
            </a:extLst>
          </p:cNvPr>
          <p:cNvSpPr>
            <a:spLocks noGrp="1"/>
          </p:cNvSpPr>
          <p:nvPr>
            <p:ph idx="1"/>
          </p:nvPr>
        </p:nvSpPr>
        <p:spPr>
          <a:xfrm>
            <a:off x="203200" y="1371600"/>
            <a:ext cx="11684000" cy="4800600"/>
          </a:xfrm>
        </p:spPr>
        <p:txBody>
          <a:bodyPr>
            <a:normAutofit lnSpcReduction="10000"/>
          </a:bodyPr>
          <a:lstStyle/>
          <a:p>
            <a:pPr algn="l"/>
            <a:r>
              <a:rPr lang="en-US" sz="2000" b="0" i="0" u="none" strike="noStrike" baseline="0" dirty="0">
                <a:solidFill>
                  <a:srgbClr val="00B0F0"/>
                </a:solidFill>
                <a:latin typeface="ArialMT"/>
              </a:rPr>
              <a:t>Environmental </a:t>
            </a:r>
            <a:r>
              <a:rPr lang="en-US" sz="2000" b="0" i="0" u="none" strike="noStrike" baseline="0" dirty="0" smtClean="0">
                <a:solidFill>
                  <a:srgbClr val="00B0F0"/>
                </a:solidFill>
                <a:latin typeface="ArialMT"/>
              </a:rPr>
              <a:t>requirements</a:t>
            </a:r>
            <a:r>
              <a:rPr lang="en-US" sz="2000" b="0" i="0" u="none" strike="noStrike" baseline="0" dirty="0" smtClean="0">
                <a:solidFill>
                  <a:srgbClr val="000000"/>
                </a:solidFill>
                <a:latin typeface="ArialMT"/>
              </a:rPr>
              <a:t> </a:t>
            </a:r>
            <a:r>
              <a:rPr lang="en-US" sz="2000" b="0" i="0" u="none" strike="noStrike" baseline="0" dirty="0">
                <a:solidFill>
                  <a:srgbClr val="00B0F0"/>
                </a:solidFill>
                <a:latin typeface="ArialMT"/>
              </a:rPr>
              <a:t>refer to the circumstances in which the interactive product will operate.</a:t>
            </a:r>
          </a:p>
          <a:p>
            <a:pPr algn="l"/>
            <a:r>
              <a:rPr lang="en-US" sz="2000" b="0" i="0" u="none" strike="noStrike" baseline="0" dirty="0">
                <a:solidFill>
                  <a:srgbClr val="000000"/>
                </a:solidFill>
                <a:latin typeface="ArialMT"/>
              </a:rPr>
              <a:t> Four aspects of the environment must be considered when establishing requirements.</a:t>
            </a:r>
          </a:p>
          <a:p>
            <a:pPr lvl="1"/>
            <a:r>
              <a:rPr lang="en-US" b="0" i="0" u="none" strike="noStrike" baseline="0" dirty="0">
                <a:solidFill>
                  <a:srgbClr val="000000"/>
                </a:solidFill>
                <a:latin typeface="ArialMT"/>
              </a:rPr>
              <a:t> First is the </a:t>
            </a:r>
            <a:r>
              <a:rPr lang="en-US" b="0" i="0" u="none" strike="noStrike" baseline="0" dirty="0">
                <a:solidFill>
                  <a:srgbClr val="00B0F0"/>
                </a:solidFill>
                <a:latin typeface="ArialMT"/>
              </a:rPr>
              <a:t>physical environment</a:t>
            </a:r>
            <a:r>
              <a:rPr lang="en-US" b="0" i="0" u="none" strike="noStrike" baseline="0" dirty="0">
                <a:solidFill>
                  <a:srgbClr val="000000"/>
                </a:solidFill>
                <a:latin typeface="ArialMT"/>
              </a:rPr>
              <a:t>, such as how much lighting, noise, movement, and dust is expected in the operational environment. Will users need to wear protective clothing, such as large gloves or headgear that might affect the choice of an interface type? How crowded is the environment? </a:t>
            </a:r>
          </a:p>
          <a:p>
            <a:pPr lvl="2"/>
            <a:r>
              <a:rPr lang="en-US" b="0" i="0" u="none" strike="noStrike" baseline="0" dirty="0">
                <a:solidFill>
                  <a:srgbClr val="000000"/>
                </a:solidFill>
                <a:latin typeface="ArialMT"/>
              </a:rPr>
              <a:t>For example, an ATM operates in a very public physical environment – using a speech interface is therefore likely to be problematic. </a:t>
            </a:r>
          </a:p>
          <a:p>
            <a:pPr lvl="1"/>
            <a:r>
              <a:rPr lang="en-US" b="0" i="0" u="none" strike="noStrike" baseline="0" dirty="0">
                <a:solidFill>
                  <a:srgbClr val="000000"/>
                </a:solidFill>
                <a:latin typeface="ArialMT"/>
              </a:rPr>
              <a:t>The second aspect of the environment is the </a:t>
            </a:r>
            <a:r>
              <a:rPr lang="en-US" b="0" i="0" u="none" strike="noStrike" baseline="0" dirty="0">
                <a:solidFill>
                  <a:srgbClr val="00B0F0"/>
                </a:solidFill>
                <a:latin typeface="ArialMT"/>
              </a:rPr>
              <a:t>social environment</a:t>
            </a:r>
            <a:r>
              <a:rPr lang="en-US" b="0" i="0" u="none" strike="noStrike" baseline="0" dirty="0">
                <a:solidFill>
                  <a:srgbClr val="000000"/>
                </a:solidFill>
                <a:latin typeface="ArialMT"/>
              </a:rPr>
              <a:t>. </a:t>
            </a:r>
          </a:p>
          <a:p>
            <a:pPr lvl="2"/>
            <a:r>
              <a:rPr lang="en-US" b="0" i="0" u="none" strike="noStrike" baseline="0" dirty="0">
                <a:solidFill>
                  <a:srgbClr val="000000"/>
                </a:solidFill>
                <a:latin typeface="ArialMT"/>
              </a:rPr>
              <a:t>For example, will data need to be shared? If so, does the sharing have to be synchronous (e.g. does everyone need to be viewing the data at once?) or asynchronous (e.g. two people authoring a report take turns in editing it)? Do other factors include the physical location of fellow team members, e.g. do collaborators need to communicate across great distances?</a:t>
            </a:r>
          </a:p>
          <a:p>
            <a:pPr lvl="1"/>
            <a:r>
              <a:rPr lang="en-US" b="0" i="0" u="none" strike="noStrike" baseline="0" dirty="0">
                <a:solidFill>
                  <a:srgbClr val="000000"/>
                </a:solidFill>
                <a:latin typeface="ArialMT"/>
              </a:rPr>
              <a:t>The third aspect is the </a:t>
            </a:r>
            <a:r>
              <a:rPr lang="en-US" b="0" i="0" u="none" strike="noStrike" baseline="0" dirty="0">
                <a:solidFill>
                  <a:srgbClr val="00B0F0"/>
                </a:solidFill>
                <a:latin typeface="ArialMT"/>
              </a:rPr>
              <a:t>organizational environment</a:t>
            </a:r>
            <a:r>
              <a:rPr lang="en-US" b="0" i="0" u="none" strike="noStrike" baseline="0" dirty="0">
                <a:solidFill>
                  <a:srgbClr val="000000"/>
                </a:solidFill>
                <a:latin typeface="ArialMT"/>
              </a:rPr>
              <a:t>, e.g. how good is user support likely to be, how easily can it be obtained, and are there facilities or resources for training? How efficient or stable is the communications </a:t>
            </a:r>
            <a:r>
              <a:rPr lang="en-IN" b="0" i="0" u="none" strike="noStrike" baseline="0" dirty="0">
                <a:solidFill>
                  <a:srgbClr val="000000"/>
                </a:solidFill>
                <a:latin typeface="ArialMT"/>
              </a:rPr>
              <a:t>infrastructure? And so on. </a:t>
            </a:r>
          </a:p>
          <a:p>
            <a:pPr lvl="1"/>
            <a:r>
              <a:rPr lang="en-US" b="0" i="0" u="none" strike="noStrike" baseline="0" dirty="0">
                <a:solidFill>
                  <a:srgbClr val="000000"/>
                </a:solidFill>
                <a:latin typeface="ArialMT"/>
              </a:rPr>
              <a:t>Finally, the </a:t>
            </a:r>
            <a:r>
              <a:rPr lang="en-US" b="0" i="0" u="none" strike="noStrike" baseline="0" dirty="0">
                <a:solidFill>
                  <a:srgbClr val="00B0F0"/>
                </a:solidFill>
                <a:latin typeface="ArialMT"/>
              </a:rPr>
              <a:t>technical environment </a:t>
            </a:r>
            <a:r>
              <a:rPr lang="en-US" b="0" i="0" u="none" strike="noStrike" baseline="0" dirty="0">
                <a:solidFill>
                  <a:srgbClr val="000000"/>
                </a:solidFill>
                <a:latin typeface="ArialMT"/>
              </a:rPr>
              <a:t>will need to be established: for example, what technologies will the product run on or need to be compatible with, and what technological limitations might be relevant?</a:t>
            </a:r>
            <a:endParaRPr lang="en-IN" dirty="0"/>
          </a:p>
          <a:p>
            <a:endParaRPr lang="en-IN" dirty="0"/>
          </a:p>
        </p:txBody>
      </p:sp>
      <p:sp>
        <p:nvSpPr>
          <p:cNvPr id="4" name="Date Placeholder 3">
            <a:extLst>
              <a:ext uri="{FF2B5EF4-FFF2-40B4-BE49-F238E27FC236}">
                <a16:creationId xmlns:a16="http://schemas.microsoft.com/office/drawing/2014/main" xmlns="" id="{4B1D2A58-94E1-398A-10DA-AA4565E788D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9E86647-3317-8349-23EE-4381994A39E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08A7918-612D-FAB1-5CEA-4229E25B6219}"/>
              </a:ext>
            </a:extLst>
          </p:cNvPr>
          <p:cNvSpPr>
            <a:spLocks noGrp="1"/>
          </p:cNvSpPr>
          <p:nvPr>
            <p:ph type="sldNum" sz="quarter" idx="12"/>
          </p:nvPr>
        </p:nvSpPr>
        <p:spPr/>
        <p:txBody>
          <a:bodyPr/>
          <a:lstStyle/>
          <a:p>
            <a:fld id="{C4FA3F07-B4E9-4FEB-BC07-B9713C186F28}" type="slidenum">
              <a:rPr lang="en-US" smtClean="0"/>
              <a:pPr/>
              <a:t>10</a:t>
            </a:fld>
            <a:endParaRPr lang="en-US" dirty="0"/>
          </a:p>
        </p:txBody>
      </p:sp>
    </p:spTree>
    <p:extLst>
      <p:ext uri="{BB962C8B-B14F-4D97-AF65-F5344CB8AC3E}">
        <p14:creationId xmlns:p14="http://schemas.microsoft.com/office/powerpoint/2010/main" val="3112862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8EF943-B416-79A3-DEE9-E3F41F291370}"/>
              </a:ext>
            </a:extLst>
          </p:cNvPr>
          <p:cNvSpPr>
            <a:spLocks noGrp="1"/>
          </p:cNvSpPr>
          <p:nvPr>
            <p:ph type="title"/>
          </p:nvPr>
        </p:nvSpPr>
        <p:spPr/>
        <p:txBody>
          <a:bodyPr>
            <a:normAutofit/>
          </a:bodyPr>
          <a:lstStyle/>
          <a:p>
            <a:r>
              <a:rPr lang="en-US" sz="2800" b="1" i="0" u="none" strike="noStrike" baseline="0" dirty="0">
                <a:latin typeface="Arial-BoldMT"/>
              </a:rPr>
              <a:t>How do you go about identifying requirements?</a:t>
            </a:r>
            <a:endParaRPr lang="en-IN" sz="5400" dirty="0"/>
          </a:p>
        </p:txBody>
      </p:sp>
      <p:sp>
        <p:nvSpPr>
          <p:cNvPr id="3" name="Content Placeholder 2">
            <a:extLst>
              <a:ext uri="{FF2B5EF4-FFF2-40B4-BE49-F238E27FC236}">
                <a16:creationId xmlns:a16="http://schemas.microsoft.com/office/drawing/2014/main" xmlns="" id="{0E4A7794-C433-4CBB-7A55-8BF01D42B8FB}"/>
              </a:ext>
            </a:extLst>
          </p:cNvPr>
          <p:cNvSpPr>
            <a:spLocks noGrp="1"/>
          </p:cNvSpPr>
          <p:nvPr>
            <p:ph idx="1"/>
          </p:nvPr>
        </p:nvSpPr>
        <p:spPr>
          <a:xfrm>
            <a:off x="203200" y="1371600"/>
            <a:ext cx="11760200" cy="4800600"/>
          </a:xfrm>
        </p:spPr>
        <p:txBody>
          <a:bodyPr>
            <a:normAutofit fontScale="92500" lnSpcReduction="10000"/>
          </a:bodyPr>
          <a:lstStyle/>
          <a:p>
            <a:pPr algn="l"/>
            <a:r>
              <a:rPr lang="en-US" sz="2400" b="0" i="0" u="none" strike="noStrike" baseline="0" dirty="0"/>
              <a:t>Requirements discovery is highly proactive, interactive, and, well, sometimes hyperactive! You are engaged in </a:t>
            </a:r>
            <a:r>
              <a:rPr lang="en-US" sz="2400" b="0" i="0" u="none" strike="noStrike" baseline="0" dirty="0">
                <a:solidFill>
                  <a:srgbClr val="00B0F0"/>
                </a:solidFill>
              </a:rPr>
              <a:t>eliciting, analyzing, specifying, prototyping, and testing</a:t>
            </a:r>
            <a:r>
              <a:rPr lang="en-US" sz="2400" b="0" i="0" u="none" strike="noStrike" baseline="0" dirty="0"/>
              <a:t>. And in the best practices we've been involved in, you are constantly discovering (a.k.a. identifying) product needs. It's not a ‘one-and-done’ activity.</a:t>
            </a:r>
          </a:p>
          <a:p>
            <a:pPr algn="l"/>
            <a:r>
              <a:rPr lang="en-US" sz="2400" b="1" i="0" u="none" strike="noStrike" baseline="0" dirty="0">
                <a:solidFill>
                  <a:srgbClr val="00B0F0"/>
                </a:solidFill>
              </a:rPr>
              <a:t>Elicitation</a:t>
            </a:r>
            <a:r>
              <a:rPr lang="en-US" sz="2400" b="0" i="0" u="none" strike="noStrike" baseline="0" dirty="0">
                <a:solidFill>
                  <a:srgbClr val="00B0F0"/>
                </a:solidFill>
              </a:rPr>
              <a:t> includes interviews, existing documentation study, exploratory prototypes, facilitated workshops, focus groups, </a:t>
            </a:r>
            <a:r>
              <a:rPr lang="en-US" sz="2400" b="0" i="0" u="none" strike="noStrike" baseline="0" dirty="0" smtClean="0">
                <a:solidFill>
                  <a:srgbClr val="00B0F0"/>
                </a:solidFill>
              </a:rPr>
              <a:t>observation </a:t>
            </a:r>
            <a:r>
              <a:rPr lang="en-US" sz="2400" b="0" i="0" u="none" strike="noStrike" baseline="0" dirty="0" smtClean="0"/>
              <a:t>(including apprenticing, contextual inquiry, and ethnography), </a:t>
            </a:r>
            <a:r>
              <a:rPr lang="en-US" sz="2400" b="0" i="0" u="none" strike="noStrike" baseline="0" dirty="0" smtClean="0">
                <a:solidFill>
                  <a:srgbClr val="00B0F0"/>
                </a:solidFill>
              </a:rPr>
              <a:t>surveys</a:t>
            </a:r>
            <a:r>
              <a:rPr lang="en-US" sz="2400" b="0" i="0" u="none" strike="noStrike" baseline="0" dirty="0" smtClean="0"/>
              <a:t> (and other research-based techniques), </a:t>
            </a:r>
            <a:r>
              <a:rPr lang="en-US" sz="2400" b="0" i="0" u="none" strike="noStrike" baseline="0" dirty="0"/>
              <a:t>and </a:t>
            </a:r>
            <a:r>
              <a:rPr lang="en-US" sz="2400" b="0" i="0" u="none" strike="noStrike" baseline="0" dirty="0">
                <a:solidFill>
                  <a:srgbClr val="00B0F0"/>
                </a:solidFill>
              </a:rPr>
              <a:t>user task </a:t>
            </a:r>
            <a:r>
              <a:rPr lang="en-US" sz="2400" b="0" i="0" u="none" strike="noStrike" baseline="0" dirty="0" smtClean="0">
                <a:solidFill>
                  <a:srgbClr val="00B0F0"/>
                </a:solidFill>
              </a:rPr>
              <a:t>analysis </a:t>
            </a:r>
            <a:r>
              <a:rPr lang="en-US" sz="2400" b="0" i="0" u="none" strike="noStrike" baseline="0" dirty="0" smtClean="0"/>
              <a:t>(including storyboarding and scenario analysis). </a:t>
            </a:r>
            <a:r>
              <a:rPr lang="en-US" sz="2400" b="0" i="0" u="none" strike="noStrike" baseline="0" dirty="0"/>
              <a:t>There are a number of specific techniques within each of these general categories, and some techniques overlap. </a:t>
            </a:r>
          </a:p>
          <a:p>
            <a:pPr algn="l"/>
            <a:r>
              <a:rPr lang="en-US" sz="2400" b="1" i="0" u="none" strike="noStrike" baseline="0" dirty="0">
                <a:solidFill>
                  <a:srgbClr val="00B0F0"/>
                </a:solidFill>
              </a:rPr>
              <a:t>Analyzing</a:t>
            </a:r>
            <a:r>
              <a:rPr lang="en-US" sz="2400" b="0" i="0" u="none" strike="noStrike" baseline="0" dirty="0">
                <a:solidFill>
                  <a:srgbClr val="00B0F0"/>
                </a:solidFill>
              </a:rPr>
              <a:t> involves using lightweight models, often combined with specifications</a:t>
            </a:r>
            <a:r>
              <a:rPr lang="en-US" sz="2400" b="0" i="0" u="none" strike="noStrike" baseline="0" dirty="0"/>
              <a:t>, which are often in the form of </a:t>
            </a:r>
            <a:r>
              <a:rPr lang="en-US" sz="2400" b="0" i="0" u="none" strike="noStrike" baseline="0" dirty="0">
                <a:solidFill>
                  <a:srgbClr val="00B0F0"/>
                </a:solidFill>
              </a:rPr>
              <a:t>acceptance</a:t>
            </a:r>
            <a:r>
              <a:rPr lang="en-US" sz="2400" b="0" i="0" u="none" strike="noStrike" baseline="0" dirty="0"/>
              <a:t> </a:t>
            </a:r>
            <a:r>
              <a:rPr lang="en-US" sz="2400" b="0" i="0" u="none" strike="noStrike" baseline="0" dirty="0">
                <a:solidFill>
                  <a:srgbClr val="00B0F0"/>
                </a:solidFill>
              </a:rPr>
              <a:t>tests or </a:t>
            </a:r>
            <a:r>
              <a:rPr lang="en-IN" sz="2400" b="0" i="0" u="none" strike="noStrike" baseline="0" dirty="0">
                <a:solidFill>
                  <a:srgbClr val="00B0F0"/>
                </a:solidFill>
              </a:rPr>
              <a:t>prototypes</a:t>
            </a:r>
            <a:r>
              <a:rPr lang="en-IN" sz="2400" b="0" i="0" u="none" strike="noStrike" baseline="0" dirty="0"/>
              <a:t>, or both.</a:t>
            </a:r>
          </a:p>
          <a:p>
            <a:pPr algn="l"/>
            <a:r>
              <a:rPr lang="en-US" sz="2400" b="0" i="0" u="none" strike="noStrike" baseline="0" dirty="0"/>
              <a:t>It's not enough to get the right people together and ask the right questions. To communicate efficiently and effectively about how to deliver, product partners need a focused way to communicate and make </a:t>
            </a:r>
            <a:r>
              <a:rPr lang="en-IN" sz="2400" b="0" i="0" u="none" strike="noStrike" baseline="0" dirty="0"/>
              <a:t>decisions together.</a:t>
            </a:r>
            <a:endParaRPr lang="en-IN" sz="2800" dirty="0"/>
          </a:p>
        </p:txBody>
      </p:sp>
      <p:sp>
        <p:nvSpPr>
          <p:cNvPr id="4" name="Date Placeholder 3">
            <a:extLst>
              <a:ext uri="{FF2B5EF4-FFF2-40B4-BE49-F238E27FC236}">
                <a16:creationId xmlns:a16="http://schemas.microsoft.com/office/drawing/2014/main" xmlns="" id="{885E679F-F535-F54A-6BE0-054F7898F51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8DABB42-A2E9-BE32-AC2E-5E55E17A171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E3ED107-C30D-FCA3-2F88-89BC8C1373BA}"/>
              </a:ext>
            </a:extLst>
          </p:cNvPr>
          <p:cNvSpPr>
            <a:spLocks noGrp="1"/>
          </p:cNvSpPr>
          <p:nvPr>
            <p:ph type="sldNum" sz="quarter" idx="12"/>
          </p:nvPr>
        </p:nvSpPr>
        <p:spPr/>
        <p:txBody>
          <a:bodyPr/>
          <a:lstStyle/>
          <a:p>
            <a:fld id="{C4FA3F07-B4E9-4FEB-BC07-B9713C186F28}" type="slidenum">
              <a:rPr lang="en-US" smtClean="0"/>
              <a:pPr/>
              <a:t>11</a:t>
            </a:fld>
            <a:endParaRPr lang="en-US" dirty="0"/>
          </a:p>
        </p:txBody>
      </p:sp>
    </p:spTree>
    <p:extLst>
      <p:ext uri="{BB962C8B-B14F-4D97-AF65-F5344CB8AC3E}">
        <p14:creationId xmlns:p14="http://schemas.microsoft.com/office/powerpoint/2010/main" val="287365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8EF943-B416-79A3-DEE9-E3F41F291370}"/>
              </a:ext>
            </a:extLst>
          </p:cNvPr>
          <p:cNvSpPr>
            <a:spLocks noGrp="1"/>
          </p:cNvSpPr>
          <p:nvPr>
            <p:ph type="title"/>
          </p:nvPr>
        </p:nvSpPr>
        <p:spPr>
          <a:xfrm>
            <a:off x="172720" y="179069"/>
            <a:ext cx="10464800" cy="868362"/>
          </a:xfrm>
        </p:spPr>
        <p:txBody>
          <a:bodyPr>
            <a:normAutofit/>
          </a:bodyPr>
          <a:lstStyle/>
          <a:p>
            <a:r>
              <a:rPr lang="en-US" sz="2800" b="1" i="0" u="none" strike="noStrike" baseline="0" dirty="0">
                <a:latin typeface="Arial-BoldMT"/>
              </a:rPr>
              <a:t>How do you go about identifying requirements?</a:t>
            </a:r>
            <a:endParaRPr lang="en-IN" sz="5400" dirty="0"/>
          </a:p>
        </p:txBody>
      </p:sp>
      <p:sp>
        <p:nvSpPr>
          <p:cNvPr id="3" name="Content Placeholder 2">
            <a:extLst>
              <a:ext uri="{FF2B5EF4-FFF2-40B4-BE49-F238E27FC236}">
                <a16:creationId xmlns:a16="http://schemas.microsoft.com/office/drawing/2014/main" xmlns="" id="{0E4A7794-C433-4CBB-7A55-8BF01D42B8FB}"/>
              </a:ext>
            </a:extLst>
          </p:cNvPr>
          <p:cNvSpPr>
            <a:spLocks noGrp="1"/>
          </p:cNvSpPr>
          <p:nvPr>
            <p:ph idx="1"/>
          </p:nvPr>
        </p:nvSpPr>
        <p:spPr>
          <a:xfrm>
            <a:off x="172720" y="1371600"/>
            <a:ext cx="11790680" cy="4800600"/>
          </a:xfrm>
        </p:spPr>
        <p:txBody>
          <a:bodyPr>
            <a:normAutofit/>
          </a:bodyPr>
          <a:lstStyle/>
          <a:p>
            <a:pPr algn="just"/>
            <a:r>
              <a:rPr lang="en-US" sz="2400" b="0" i="0" u="none" strike="noStrike" baseline="0" dirty="0"/>
              <a:t>the most efficient and effective discovery mechanism is a collaborative approach called the ‘structured conversation.’ </a:t>
            </a:r>
            <a:r>
              <a:rPr lang="en-US" sz="2400" b="0" i="0" u="none" strike="noStrike" baseline="0" dirty="0">
                <a:solidFill>
                  <a:srgbClr val="00B0F0"/>
                </a:solidFill>
              </a:rPr>
              <a:t>In a structured conversation, the product partners first explore possible requirements (options) for their next increment. They do this within and across the 7 Product Dimensions.</a:t>
            </a:r>
            <a:r>
              <a:rPr lang="en-US" sz="2400" b="0" i="0" u="none" strike="noStrike" baseline="0" dirty="0"/>
              <a:t> This enables product partners to collaboratively and creatively explore a range of possibilities. This expansive thinking opens up product innovation, experimentation, </a:t>
            </a:r>
            <a:r>
              <a:rPr lang="en-IN" sz="2400" b="0" i="0" u="none" strike="noStrike" baseline="0" dirty="0"/>
              <a:t>and mutual learning.</a:t>
            </a:r>
          </a:p>
          <a:p>
            <a:pPr algn="just"/>
            <a:r>
              <a:rPr lang="en-US" sz="2400" b="0" i="0" u="none" strike="noStrike" baseline="0" dirty="0"/>
              <a:t>They then </a:t>
            </a:r>
            <a:r>
              <a:rPr lang="en-US" sz="2400" b="0" i="0" u="none" strike="noStrike" baseline="0" dirty="0">
                <a:solidFill>
                  <a:srgbClr val="00B0F0"/>
                </a:solidFill>
              </a:rPr>
              <a:t>evaluate these many options in terms of value</a:t>
            </a:r>
            <a:r>
              <a:rPr lang="en-US" sz="2400" b="0" i="0" u="none" strike="noStrike" baseline="0" dirty="0"/>
              <a:t>. This means having a shared understanding of what value really means at that point in time. Once they have narrowed the list of options through the evaluation process, </a:t>
            </a:r>
            <a:r>
              <a:rPr lang="en-US" sz="2400" b="0" i="0" u="none" strike="noStrike" baseline="0" dirty="0">
                <a:solidFill>
                  <a:srgbClr val="00B0F0"/>
                </a:solidFill>
              </a:rPr>
              <a:t>they confirm how they will verify and validate these candidate solutions</a:t>
            </a:r>
            <a:r>
              <a:rPr lang="en-US" sz="2400" b="0" i="0" u="none" strike="noStrike" baseline="0" dirty="0"/>
              <a:t> with unambiguous acceptance criteria. The validation includes how to test that they delivered the right requirements and that they achieved the anticipated value from each delivery.</a:t>
            </a:r>
            <a:endParaRPr lang="en-IN" sz="2800" dirty="0"/>
          </a:p>
        </p:txBody>
      </p:sp>
      <p:sp>
        <p:nvSpPr>
          <p:cNvPr id="4" name="Date Placeholder 3">
            <a:extLst>
              <a:ext uri="{FF2B5EF4-FFF2-40B4-BE49-F238E27FC236}">
                <a16:creationId xmlns:a16="http://schemas.microsoft.com/office/drawing/2014/main" xmlns="" id="{885E679F-F535-F54A-6BE0-054F7898F51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8DABB42-A2E9-BE32-AC2E-5E55E17A171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E3ED107-C30D-FCA3-2F88-89BC8C1373BA}"/>
              </a:ext>
            </a:extLst>
          </p:cNvPr>
          <p:cNvSpPr>
            <a:spLocks noGrp="1"/>
          </p:cNvSpPr>
          <p:nvPr>
            <p:ph type="sldNum" sz="quarter" idx="12"/>
          </p:nvPr>
        </p:nvSpPr>
        <p:spPr/>
        <p:txBody>
          <a:bodyPr/>
          <a:lstStyle/>
          <a:p>
            <a:fld id="{C4FA3F07-B4E9-4FEB-BC07-B9713C186F28}" type="slidenum">
              <a:rPr lang="en-US" smtClean="0"/>
              <a:pPr/>
              <a:t>12</a:t>
            </a:fld>
            <a:endParaRPr lang="en-US" dirty="0"/>
          </a:p>
        </p:txBody>
      </p:sp>
    </p:spTree>
    <p:extLst>
      <p:ext uri="{BB962C8B-B14F-4D97-AF65-F5344CB8AC3E}">
        <p14:creationId xmlns:p14="http://schemas.microsoft.com/office/powerpoint/2010/main" val="1844380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a:xfrm>
            <a:off x="203200" y="1371600"/>
            <a:ext cx="7493000" cy="4800600"/>
          </a:xfrm>
        </p:spPr>
        <p:txBody>
          <a:bodyPr>
            <a:normAutofit fontScale="92500" lnSpcReduction="20000"/>
          </a:bodyPr>
          <a:lstStyle/>
          <a:p>
            <a:pPr marL="0" indent="0" algn="just">
              <a:buNone/>
            </a:pPr>
            <a:r>
              <a:rPr lang="en-US" dirty="0"/>
              <a:t>D</a:t>
            </a:r>
            <a:r>
              <a:rPr lang="en-US" b="0" i="0" u="none" strike="noStrike" baseline="0" dirty="0"/>
              <a:t>ata gathering is a central part of establishing requirements, and of evaluation. Within the requirements activity, the purpose of data gathering is to </a:t>
            </a:r>
            <a:r>
              <a:rPr lang="en-US" b="0" i="0" u="none" strike="noStrike" baseline="0" dirty="0">
                <a:solidFill>
                  <a:srgbClr val="00B0F0"/>
                </a:solidFill>
              </a:rPr>
              <a:t>collect sufficient, accurate, and relevant data </a:t>
            </a:r>
            <a:r>
              <a:rPr lang="en-US" b="0" i="0" u="none" strike="noStrike" baseline="0" dirty="0"/>
              <a:t>so that a set of stable requirements can be produced; within the evaluation, data gathering is needed to </a:t>
            </a:r>
            <a:r>
              <a:rPr lang="en-US" b="0" i="0" u="none" strike="noStrike" baseline="0" dirty="0">
                <a:solidFill>
                  <a:srgbClr val="00B0F0"/>
                </a:solidFill>
              </a:rPr>
              <a:t>capture users’ reactions and performance with a system or prototype</a:t>
            </a:r>
            <a:r>
              <a:rPr lang="en-US" b="0" i="0" u="none" strike="noStrike" baseline="0" dirty="0"/>
              <a:t>.</a:t>
            </a:r>
          </a:p>
          <a:p>
            <a:pPr marL="0" indent="0" algn="just">
              <a:buNone/>
            </a:pPr>
            <a:r>
              <a:rPr lang="en-US" sz="2100" dirty="0"/>
              <a:t>There are three main techniques for gathering data:</a:t>
            </a:r>
          </a:p>
          <a:p>
            <a:pPr lvl="1" algn="just"/>
            <a:r>
              <a:rPr lang="en-US" sz="2000" b="1" dirty="0">
                <a:solidFill>
                  <a:srgbClr val="00B0F0"/>
                </a:solidFill>
              </a:rPr>
              <a:t>Interviews</a:t>
            </a:r>
            <a:r>
              <a:rPr lang="en-US" sz="2000" b="1" dirty="0"/>
              <a:t> </a:t>
            </a:r>
            <a:r>
              <a:rPr lang="en-US" sz="2000" dirty="0"/>
              <a:t>involve an interviewer asking one or more interviewees a set of questions, which may be highly structured or unstructured; interviews are usually synchronous and are often face-to-face, but they don't have to be. </a:t>
            </a:r>
          </a:p>
          <a:p>
            <a:pPr lvl="1" algn="just"/>
            <a:r>
              <a:rPr lang="en-US" sz="2000" b="1" dirty="0">
                <a:solidFill>
                  <a:srgbClr val="00B0F0"/>
                </a:solidFill>
              </a:rPr>
              <a:t>Questionnaires</a:t>
            </a:r>
            <a:r>
              <a:rPr lang="en-US" sz="2000" b="1" dirty="0"/>
              <a:t> </a:t>
            </a:r>
            <a:r>
              <a:rPr lang="en-US" sz="2000" dirty="0"/>
              <a:t>are a series of questions designed to be answered asynchronously, i.e. without the presence of the investigator; these may be on paper, or online. </a:t>
            </a:r>
          </a:p>
          <a:p>
            <a:pPr lvl="1" algn="just"/>
            <a:r>
              <a:rPr lang="en-US" sz="2000" b="1" dirty="0">
                <a:solidFill>
                  <a:srgbClr val="00B0F0"/>
                </a:solidFill>
              </a:rPr>
              <a:t>Observation</a:t>
            </a:r>
            <a:r>
              <a:rPr lang="en-US" sz="2000" dirty="0"/>
              <a:t> may be direct or indirect. Direct observation involves spending time with individuals observing activity as it happens. Indirect observation involves making a record of the user's activity as it happens to be studied at a later date. All three techniques may be used to collect qualitative or quantitative </a:t>
            </a:r>
            <a:r>
              <a:rPr lang="en-IN" sz="2000" dirty="0"/>
              <a:t>data.</a:t>
            </a: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13</a:t>
            </a:fld>
            <a:endParaRPr lang="en-US" dirty="0"/>
          </a:p>
        </p:txBody>
      </p:sp>
      <p:graphicFrame>
        <p:nvGraphicFramePr>
          <p:cNvPr id="7" name="Diagram 6">
            <a:extLst>
              <a:ext uri="{FF2B5EF4-FFF2-40B4-BE49-F238E27FC236}">
                <a16:creationId xmlns:a16="http://schemas.microsoft.com/office/drawing/2014/main" xmlns="" id="{B48CA518-62F4-02F6-FDC1-2557EBC1A1A5}"/>
              </a:ext>
            </a:extLst>
          </p:cNvPr>
          <p:cNvGraphicFramePr/>
          <p:nvPr>
            <p:extLst>
              <p:ext uri="{D42A27DB-BD31-4B8C-83A1-F6EECF244321}">
                <p14:modId xmlns:p14="http://schemas.microsoft.com/office/powerpoint/2010/main" val="284814434"/>
              </p:ext>
            </p:extLst>
          </p:nvPr>
        </p:nvGraphicFramePr>
        <p:xfrm>
          <a:off x="7801429" y="2514600"/>
          <a:ext cx="4140200"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333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a:xfrm>
            <a:off x="203200" y="1371600"/>
            <a:ext cx="11836400" cy="4800600"/>
          </a:xfrm>
        </p:spPr>
        <p:txBody>
          <a:bodyPr>
            <a:normAutofit/>
          </a:bodyPr>
          <a:lstStyle/>
          <a:p>
            <a:pPr marL="0" indent="0">
              <a:buNone/>
            </a:pPr>
            <a:r>
              <a:rPr lang="en-US" b="0" i="0" u="none" strike="noStrike" baseline="0" dirty="0"/>
              <a:t>Data gathering sessions need to be planned and carried out carefully. we consider five key issues that require</a:t>
            </a:r>
          </a:p>
          <a:p>
            <a:pPr marL="0" indent="0" algn="l">
              <a:buNone/>
            </a:pPr>
            <a:r>
              <a:rPr lang="en-US" b="0" i="0" u="none" strike="noStrike" baseline="0" dirty="0"/>
              <a:t>attention for any data gathering session to be successful: </a:t>
            </a:r>
          </a:p>
          <a:p>
            <a:pPr lvl="1"/>
            <a:r>
              <a:rPr lang="en-US" sz="2000" b="0" i="0" u="none" strike="noStrike" baseline="0" dirty="0">
                <a:solidFill>
                  <a:srgbClr val="00B0F0"/>
                </a:solidFill>
              </a:rPr>
              <a:t>goal setting, </a:t>
            </a:r>
          </a:p>
          <a:p>
            <a:pPr lvl="1"/>
            <a:r>
              <a:rPr lang="en-US" sz="2000" b="0" i="0" u="none" strike="noStrike" baseline="0" dirty="0">
                <a:solidFill>
                  <a:srgbClr val="00B0F0"/>
                </a:solidFill>
              </a:rPr>
              <a:t>identifying participants, </a:t>
            </a:r>
          </a:p>
          <a:p>
            <a:pPr lvl="1"/>
            <a:r>
              <a:rPr lang="en-US" sz="2000" b="0" i="0" u="none" strike="noStrike" baseline="0" dirty="0">
                <a:solidFill>
                  <a:srgbClr val="00B0F0"/>
                </a:solidFill>
              </a:rPr>
              <a:t>the relationship between the data collector and the data provider, </a:t>
            </a:r>
          </a:p>
          <a:p>
            <a:pPr lvl="1"/>
            <a:r>
              <a:rPr lang="en-US" sz="2000" b="0" i="0" u="none" strike="noStrike" baseline="0" dirty="0">
                <a:solidFill>
                  <a:srgbClr val="00B0F0"/>
                </a:solidFill>
              </a:rPr>
              <a:t>triangulation, and </a:t>
            </a:r>
          </a:p>
          <a:p>
            <a:pPr lvl="1"/>
            <a:r>
              <a:rPr lang="en-US" sz="2000" b="0" i="0" u="none" strike="noStrike" baseline="0" dirty="0">
                <a:solidFill>
                  <a:srgbClr val="00B0F0"/>
                </a:solidFill>
              </a:rPr>
              <a:t>pilot studies.</a:t>
            </a:r>
            <a:endParaRPr lang="en-IN" sz="2000" dirty="0">
              <a:solidFill>
                <a:srgbClr val="00B0F0"/>
              </a:solidFill>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14</a:t>
            </a:fld>
            <a:endParaRPr lang="en-US" dirty="0"/>
          </a:p>
        </p:txBody>
      </p:sp>
    </p:spTree>
    <p:extLst>
      <p:ext uri="{BB962C8B-B14F-4D97-AF65-F5344CB8AC3E}">
        <p14:creationId xmlns:p14="http://schemas.microsoft.com/office/powerpoint/2010/main" val="157213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a:xfrm>
            <a:off x="203200" y="1371600"/>
            <a:ext cx="11836400" cy="4800600"/>
          </a:xfrm>
        </p:spPr>
        <p:txBody>
          <a:bodyPr>
            <a:normAutofit fontScale="85000" lnSpcReduction="10000"/>
          </a:bodyPr>
          <a:lstStyle/>
          <a:p>
            <a:pPr marL="0" indent="0" algn="l">
              <a:buNone/>
            </a:pPr>
            <a:r>
              <a:rPr lang="en-IN" sz="2800" b="1" i="0" u="none" strike="noStrike" baseline="0" dirty="0">
                <a:solidFill>
                  <a:srgbClr val="108AB2"/>
                </a:solidFill>
                <a:latin typeface="+mj-lt"/>
              </a:rPr>
              <a:t>Setting Goals</a:t>
            </a:r>
          </a:p>
          <a:p>
            <a:pPr algn="l"/>
            <a:r>
              <a:rPr lang="en-US" sz="2400" b="0" i="0" u="none" strike="noStrike" baseline="0" dirty="0">
                <a:solidFill>
                  <a:srgbClr val="000000"/>
                </a:solidFill>
              </a:rPr>
              <a:t>The main reason for gathering data at all is to collect information about something. </a:t>
            </a:r>
          </a:p>
          <a:p>
            <a:pPr algn="l"/>
            <a:r>
              <a:rPr lang="en-US" sz="2400" b="0" i="0" u="none" strike="noStrike" baseline="0" dirty="0">
                <a:solidFill>
                  <a:srgbClr val="000000"/>
                </a:solidFill>
              </a:rPr>
              <a:t>Examples:</a:t>
            </a:r>
          </a:p>
          <a:p>
            <a:pPr lvl="1"/>
            <a:r>
              <a:rPr lang="en-US" sz="2400" dirty="0">
                <a:solidFill>
                  <a:srgbClr val="000000"/>
                </a:solidFill>
              </a:rPr>
              <a:t>We</a:t>
            </a:r>
            <a:r>
              <a:rPr lang="en-US" sz="2400" b="0" i="0" u="none" strike="noStrike" baseline="0" dirty="0">
                <a:solidFill>
                  <a:srgbClr val="000000"/>
                </a:solidFill>
              </a:rPr>
              <a:t> might want to understand how technology fits into normal family life, </a:t>
            </a:r>
            <a:endParaRPr lang="en-US" sz="2400" dirty="0">
              <a:solidFill>
                <a:srgbClr val="000000"/>
              </a:solidFill>
            </a:endParaRPr>
          </a:p>
          <a:p>
            <a:pPr lvl="1"/>
            <a:r>
              <a:rPr lang="en-US" sz="2400" b="0" i="0" u="none" strike="noStrike" baseline="0" dirty="0">
                <a:solidFill>
                  <a:srgbClr val="000000"/>
                </a:solidFill>
              </a:rPr>
              <a:t>We might want to identify which of the two icons representing ‘send message’ is easier to use,</a:t>
            </a:r>
          </a:p>
          <a:p>
            <a:pPr lvl="1"/>
            <a:r>
              <a:rPr lang="en-US" sz="2400" dirty="0">
                <a:solidFill>
                  <a:srgbClr val="000000"/>
                </a:solidFill>
              </a:rPr>
              <a:t>We </a:t>
            </a:r>
            <a:r>
              <a:rPr lang="en-US" sz="2400" b="0" i="0" u="none" strike="noStrike" baseline="0" dirty="0">
                <a:solidFill>
                  <a:srgbClr val="000000"/>
                </a:solidFill>
              </a:rPr>
              <a:t>might want to find out whether the redesign you are planning for a hand-held meter reader is along the right lines. </a:t>
            </a:r>
          </a:p>
          <a:p>
            <a:pPr marL="457200" lvl="1" indent="0">
              <a:buNone/>
            </a:pPr>
            <a:r>
              <a:rPr lang="en-US" sz="2400" dirty="0">
                <a:solidFill>
                  <a:srgbClr val="000000"/>
                </a:solidFill>
              </a:rPr>
              <a:t>There are many different reasons for gathering data, and before beginning, it is important to identify specific goals for the study. The goals that are set will influence the nature of the data gathering sessions, the data gathering techniques to be used, and the analysis to be performed. </a:t>
            </a:r>
            <a:r>
              <a:rPr lang="en-US" sz="2400" dirty="0">
                <a:solidFill>
                  <a:srgbClr val="00B0F0"/>
                </a:solidFill>
              </a:rPr>
              <a:t>Once the goals have been set, you can concentrate on what data to look for and what to do with it once it is gathered.</a:t>
            </a:r>
          </a:p>
          <a:p>
            <a:pPr marL="0" indent="0" algn="l">
              <a:buNone/>
            </a:pPr>
            <a:r>
              <a:rPr lang="en-US" sz="2400" b="0" i="0" u="none" strike="noStrike" baseline="0" dirty="0">
                <a:solidFill>
                  <a:srgbClr val="000000"/>
                </a:solidFill>
              </a:rPr>
              <a:t>The goals may be expressed </a:t>
            </a:r>
            <a:r>
              <a:rPr lang="en-US" sz="2400" b="0" i="0" u="none" strike="noStrike" baseline="0" dirty="0">
                <a:solidFill>
                  <a:srgbClr val="00B0F0"/>
                </a:solidFill>
              </a:rPr>
              <a:t>formally, e.g. using some structured or even mathematical format</a:t>
            </a:r>
            <a:r>
              <a:rPr lang="en-US" sz="2400" b="0" i="0" u="none" strike="noStrike" baseline="0" dirty="0">
                <a:solidFill>
                  <a:srgbClr val="000000"/>
                </a:solidFill>
              </a:rPr>
              <a:t>, or using a </a:t>
            </a:r>
            <a:endParaRPr lang="en-US" sz="2400" b="0" i="0" u="none" strike="noStrike" baseline="0" dirty="0" smtClean="0">
              <a:solidFill>
                <a:srgbClr val="000000"/>
              </a:solidFill>
            </a:endParaRPr>
          </a:p>
          <a:p>
            <a:pPr marL="0" indent="0" algn="l">
              <a:buNone/>
            </a:pPr>
            <a:r>
              <a:rPr lang="en-US" sz="2400" b="0" i="0" u="none" strike="noStrike" baseline="0" dirty="0" smtClean="0">
                <a:solidFill>
                  <a:srgbClr val="00B0F0"/>
                </a:solidFill>
              </a:rPr>
              <a:t>simple </a:t>
            </a:r>
            <a:r>
              <a:rPr lang="en-US" sz="2400" b="0" i="0" u="none" strike="noStrike" baseline="0" dirty="0">
                <a:solidFill>
                  <a:srgbClr val="00B0F0"/>
                </a:solidFill>
              </a:rPr>
              <a:t>description </a:t>
            </a:r>
            <a:r>
              <a:rPr lang="en-US" sz="2400" b="0" i="0" u="none" strike="noStrike" baseline="0" dirty="0">
                <a:solidFill>
                  <a:srgbClr val="000000"/>
                </a:solidFill>
              </a:rPr>
              <a:t>such as the ones in the previous paragraph, but whatever the format they should be </a:t>
            </a:r>
            <a:endParaRPr lang="en-US" sz="2400" b="0" i="0" u="none" strike="noStrike" baseline="0" dirty="0" smtClean="0">
              <a:solidFill>
                <a:srgbClr val="000000"/>
              </a:solidFill>
            </a:endParaRPr>
          </a:p>
          <a:p>
            <a:pPr marL="0" indent="0" algn="l">
              <a:buNone/>
            </a:pPr>
            <a:r>
              <a:rPr lang="en-US" sz="2400" b="0" i="0" u="none" strike="noStrike" baseline="0" dirty="0" smtClean="0">
                <a:solidFill>
                  <a:srgbClr val="00B0F0"/>
                </a:solidFill>
              </a:rPr>
              <a:t>clear </a:t>
            </a:r>
            <a:r>
              <a:rPr lang="en-US" sz="2400" b="0" i="0" u="none" strike="noStrike" baseline="0" dirty="0">
                <a:solidFill>
                  <a:srgbClr val="00B0F0"/>
                </a:solidFill>
              </a:rPr>
              <a:t>and concise</a:t>
            </a:r>
            <a:r>
              <a:rPr lang="en-US" sz="2400" b="0" i="0" u="none" strike="noStrike" baseline="0" dirty="0">
                <a:solidFill>
                  <a:srgbClr val="000000"/>
                </a:solidFill>
              </a:rPr>
              <a:t>. In interaction design, it is more usual to express goals </a:t>
            </a:r>
            <a:r>
              <a:rPr lang="en-IN" sz="2400" b="0" i="0" u="none" strike="noStrike" baseline="0" dirty="0">
                <a:solidFill>
                  <a:srgbClr val="000000"/>
                </a:solidFill>
              </a:rPr>
              <a:t>for data gathering informally.</a:t>
            </a:r>
            <a:endParaRPr lang="en-IN" sz="2400" dirty="0"/>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15</a:t>
            </a:fld>
            <a:endParaRPr lang="en-US" dirty="0"/>
          </a:p>
        </p:txBody>
      </p:sp>
    </p:spTree>
    <p:extLst>
      <p:ext uri="{BB962C8B-B14F-4D97-AF65-F5344CB8AC3E}">
        <p14:creationId xmlns:p14="http://schemas.microsoft.com/office/powerpoint/2010/main" val="241035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a:xfrm>
            <a:off x="203200" y="1371600"/>
            <a:ext cx="11836400" cy="4800600"/>
          </a:xfrm>
        </p:spPr>
        <p:txBody>
          <a:bodyPr>
            <a:normAutofit/>
          </a:bodyPr>
          <a:lstStyle/>
          <a:p>
            <a:pPr marL="0" indent="0" algn="l">
              <a:buNone/>
            </a:pPr>
            <a:r>
              <a:rPr lang="en-IN" sz="2800" b="1" i="0" u="none" strike="noStrike" baseline="0" dirty="0">
                <a:solidFill>
                  <a:srgbClr val="108AB2"/>
                </a:solidFill>
                <a:latin typeface="+mj-lt"/>
              </a:rPr>
              <a:t>Identifying Participants</a:t>
            </a:r>
          </a:p>
          <a:p>
            <a:pPr algn="l"/>
            <a:r>
              <a:rPr lang="en-US" b="0" i="0" u="none" strike="noStrike" baseline="0" dirty="0">
                <a:solidFill>
                  <a:srgbClr val="000000"/>
                </a:solidFill>
              </a:rPr>
              <a:t>The goals you develop for your data gathering session will indicate the kind of people you want to gather data from. </a:t>
            </a:r>
            <a:r>
              <a:rPr lang="en-US" b="0" i="0" u="none" strike="noStrike" baseline="0" dirty="0">
                <a:solidFill>
                  <a:srgbClr val="00B0F0"/>
                </a:solidFill>
              </a:rPr>
              <a:t>Those people who fit this profile are called the population. </a:t>
            </a:r>
          </a:p>
          <a:p>
            <a:pPr algn="l"/>
            <a:r>
              <a:rPr lang="en-US" b="0" i="0" u="none" strike="noStrike" baseline="0" dirty="0">
                <a:solidFill>
                  <a:srgbClr val="000000"/>
                </a:solidFill>
              </a:rPr>
              <a:t>In some cases, the people you need to gather data from may be clearly identifiable – maybe because there is a small group of users, and you have access to each one. However, it is more likely that you will need to choose the participants to include in your data gathering, and this is called </a:t>
            </a:r>
            <a:r>
              <a:rPr lang="en-US" b="0" i="0" u="none" strike="noStrike" baseline="0" dirty="0">
                <a:solidFill>
                  <a:srgbClr val="00B0F0"/>
                </a:solidFill>
              </a:rPr>
              <a:t>sampling</a:t>
            </a:r>
            <a:r>
              <a:rPr lang="en-US" b="0" i="0" u="none" strike="noStrike" baseline="0" dirty="0">
                <a:solidFill>
                  <a:srgbClr val="000000"/>
                </a:solidFill>
              </a:rPr>
              <a:t>. </a:t>
            </a:r>
          </a:p>
          <a:p>
            <a:pPr algn="l"/>
            <a:r>
              <a:rPr lang="en-US" b="0" i="0" u="none" strike="noStrike" baseline="0" dirty="0">
                <a:solidFill>
                  <a:srgbClr val="000000"/>
                </a:solidFill>
              </a:rPr>
              <a:t>The situation where you have access to all members of your target population is called </a:t>
            </a:r>
            <a:r>
              <a:rPr lang="en-US" b="0" i="0" u="none" strike="noStrike" baseline="0" dirty="0">
                <a:solidFill>
                  <a:srgbClr val="00B0F0"/>
                </a:solidFill>
              </a:rPr>
              <a:t>saturation sampling</a:t>
            </a:r>
            <a:r>
              <a:rPr lang="en-US" b="0" i="0" u="none" strike="noStrike" baseline="0" dirty="0">
                <a:solidFill>
                  <a:srgbClr val="000000"/>
                </a:solidFill>
              </a:rPr>
              <a:t>, but this is quite rare. Assuming that you will be choosing to involve a proportion of your population in data gathering, then you have two options: </a:t>
            </a:r>
          </a:p>
          <a:p>
            <a:pPr lvl="1"/>
            <a:r>
              <a:rPr lang="en-US" sz="2000" b="0" i="0" u="none" strike="noStrike" baseline="0" dirty="0">
                <a:solidFill>
                  <a:srgbClr val="000000"/>
                </a:solidFill>
              </a:rPr>
              <a:t>probability sampling </a:t>
            </a:r>
            <a:endParaRPr lang="en-US" sz="2000" dirty="0">
              <a:solidFill>
                <a:srgbClr val="000000"/>
              </a:solidFill>
            </a:endParaRPr>
          </a:p>
          <a:p>
            <a:pPr lvl="1"/>
            <a:r>
              <a:rPr lang="en-US" sz="2000" b="0" i="0" u="none" strike="noStrike" baseline="0" dirty="0">
                <a:solidFill>
                  <a:srgbClr val="000000"/>
                </a:solidFill>
              </a:rPr>
              <a:t>nonprobability sampling.</a:t>
            </a: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16</a:t>
            </a:fld>
            <a:endParaRPr lang="en-US" dirty="0"/>
          </a:p>
        </p:txBody>
      </p:sp>
    </p:spTree>
    <p:extLst>
      <p:ext uri="{BB962C8B-B14F-4D97-AF65-F5344CB8AC3E}">
        <p14:creationId xmlns:p14="http://schemas.microsoft.com/office/powerpoint/2010/main" val="2735860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a:xfrm>
            <a:off x="203200" y="1371600"/>
            <a:ext cx="11836400" cy="4800600"/>
          </a:xfrm>
        </p:spPr>
        <p:txBody>
          <a:bodyPr>
            <a:normAutofit fontScale="92500" lnSpcReduction="10000"/>
          </a:bodyPr>
          <a:lstStyle/>
          <a:p>
            <a:pPr marL="0" indent="0" algn="l">
              <a:buNone/>
            </a:pPr>
            <a:r>
              <a:rPr lang="en-IN" sz="2800" b="1" i="0" u="none" strike="noStrike" baseline="0" dirty="0">
                <a:solidFill>
                  <a:srgbClr val="108AB2"/>
                </a:solidFill>
                <a:latin typeface="+mj-lt"/>
              </a:rPr>
              <a:t>Probability Sampling</a:t>
            </a:r>
            <a:endParaRPr lang="en-IN" sz="2800" b="1" dirty="0">
              <a:solidFill>
                <a:srgbClr val="108AB2"/>
              </a:solidFill>
              <a:latin typeface="+mj-lt"/>
            </a:endParaRPr>
          </a:p>
          <a:p>
            <a:pPr marL="0" indent="0" algn="l">
              <a:buNone/>
            </a:pPr>
            <a:r>
              <a:rPr lang="en-US" b="0" i="0" u="none" strike="noStrike" baseline="0" dirty="0"/>
              <a:t>the most used approaches are simple random sampling or stratified sampling.</a:t>
            </a:r>
          </a:p>
          <a:p>
            <a:r>
              <a:rPr lang="en-US" b="0" i="0" u="none" strike="noStrike" baseline="0" dirty="0"/>
              <a:t>Random sampling can be achieved by using a random number generator or by choosing every nth person in a list.</a:t>
            </a:r>
          </a:p>
          <a:p>
            <a:r>
              <a:rPr lang="en-US" b="0" i="0" u="none" strike="noStrike" baseline="0" dirty="0"/>
              <a:t>Stratified sampling relies on being able to divide the population into groups (e.g. classes in a secondary school), and then applying random sampling. </a:t>
            </a:r>
          </a:p>
          <a:p>
            <a:pPr marL="0" indent="0" algn="l">
              <a:buNone/>
            </a:pPr>
            <a:r>
              <a:rPr lang="en-US" sz="2800" b="1" dirty="0">
                <a:solidFill>
                  <a:srgbClr val="108AB2"/>
                </a:solidFill>
                <a:latin typeface="+mj-lt"/>
              </a:rPr>
              <a:t>Non- Probability Sampling</a:t>
            </a:r>
          </a:p>
          <a:p>
            <a:pPr marL="0" indent="0">
              <a:buNone/>
            </a:pPr>
            <a:r>
              <a:rPr lang="en-US" b="0" i="0" u="none" strike="noStrike" baseline="0" dirty="0"/>
              <a:t>The most common approaches used here are convenience sampling or volunteer panels.</a:t>
            </a:r>
            <a:r>
              <a:rPr lang="en-US" dirty="0"/>
              <a:t> </a:t>
            </a:r>
            <a:r>
              <a:rPr lang="en-US" b="0" i="0" u="none" strike="noStrike" baseline="0" dirty="0"/>
              <a:t>Both these approaches rely less on you choosing the participants and more on participants being prepared to take part. The term convenience sampling is used to describe a situation where the sample includes those who were available rather than those specifically selected.</a:t>
            </a:r>
          </a:p>
          <a:p>
            <a:pPr marL="0" indent="0" algn="l">
              <a:buNone/>
            </a:pPr>
            <a:endParaRPr lang="en-US" b="0" i="0" u="none" strike="noStrike" baseline="0" dirty="0"/>
          </a:p>
          <a:p>
            <a:pPr marL="0" indent="0">
              <a:buNone/>
            </a:pPr>
            <a:r>
              <a:rPr lang="en-US" b="0" i="0" u="none" strike="noStrike" baseline="0" dirty="0">
                <a:solidFill>
                  <a:srgbClr val="000000"/>
                </a:solidFill>
              </a:rPr>
              <a:t>The crucial difference between probability and non-probability methods is that in the former you can apply statistical tests and generalize to the whole population, while in the latter such generalizations are not robust. Using statistics also requires having a sufficient number of participants. What exactly ‘sufficient’ means will depend on the type of data being collected and the kind of statistical tests that need to be applied.</a:t>
            </a:r>
            <a:endParaRPr lang="en-IN" dirty="0"/>
          </a:p>
          <a:p>
            <a:pPr marL="0" indent="0" algn="l">
              <a:buNone/>
            </a:pPr>
            <a:endParaRPr lang="en-US" b="0" i="0" u="none" strike="noStrike" baseline="0" dirty="0"/>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17</a:t>
            </a:fld>
            <a:endParaRPr lang="en-US" dirty="0"/>
          </a:p>
        </p:txBody>
      </p:sp>
    </p:spTree>
    <p:extLst>
      <p:ext uri="{BB962C8B-B14F-4D97-AF65-F5344CB8AC3E}">
        <p14:creationId xmlns:p14="http://schemas.microsoft.com/office/powerpoint/2010/main" val="79401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18</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203200" y="1506699"/>
            <a:ext cx="11760200" cy="2739211"/>
          </a:xfrm>
          <a:prstGeom prst="rect">
            <a:avLst/>
          </a:prstGeom>
          <a:noFill/>
        </p:spPr>
        <p:txBody>
          <a:bodyPr wrap="square">
            <a:spAutoFit/>
          </a:bodyPr>
          <a:lstStyle/>
          <a:p>
            <a:pPr algn="l"/>
            <a:r>
              <a:rPr lang="en-IN" sz="2800" b="1" i="0" u="none" strike="noStrike" baseline="0" dirty="0">
                <a:solidFill>
                  <a:srgbClr val="108AB2"/>
                </a:solidFill>
              </a:rPr>
              <a:t>Relationship with Participants</a:t>
            </a:r>
          </a:p>
          <a:p>
            <a:pPr marL="285750" indent="-285750" algn="l">
              <a:buFont typeface="Arial" panose="020B0604020202020204" pitchFamily="34" charset="0"/>
              <a:buChar char="•"/>
            </a:pPr>
            <a:r>
              <a:rPr lang="en-US" sz="1800" b="0" i="0" u="none" strike="noStrike" baseline="0" dirty="0">
                <a:solidFill>
                  <a:srgbClr val="000000"/>
                </a:solidFill>
              </a:rPr>
              <a:t>One significant aspect of any data gathering is the relationship between the person (people) doing the gathering and the person (people) providing the data. </a:t>
            </a:r>
          </a:p>
          <a:p>
            <a:pPr marL="285750" indent="-285750" algn="l">
              <a:buFont typeface="Arial" panose="020B0604020202020204" pitchFamily="34" charset="0"/>
              <a:buChar char="•"/>
            </a:pPr>
            <a:r>
              <a:rPr lang="en-US" sz="1800" b="0" i="0" u="none" strike="noStrike" baseline="0" dirty="0">
                <a:solidFill>
                  <a:srgbClr val="000000"/>
                </a:solidFill>
              </a:rPr>
              <a:t>Making sure that this relationship is clear and professional will help to clarify the nature of the study. One way in which this can be achieved is to </a:t>
            </a:r>
            <a:r>
              <a:rPr lang="en-US" sz="1800" b="0" i="0" u="none" strike="noStrike" baseline="0" dirty="0">
                <a:solidFill>
                  <a:srgbClr val="00B0F0"/>
                </a:solidFill>
              </a:rPr>
              <a:t>ask participants to sign an informed consent form. </a:t>
            </a:r>
          </a:p>
          <a:p>
            <a:pPr marL="285750" indent="-285750" algn="l">
              <a:buFont typeface="Arial" panose="020B0604020202020204" pitchFamily="34" charset="0"/>
              <a:buChar char="•"/>
            </a:pPr>
            <a:r>
              <a:rPr lang="en-US" sz="1800" b="0" i="0" u="none" strike="noStrike" baseline="0" dirty="0">
                <a:solidFill>
                  <a:srgbClr val="000000"/>
                </a:solidFill>
              </a:rPr>
              <a:t>The details of this form will vary, but it usually asks the participants to </a:t>
            </a:r>
            <a:r>
              <a:rPr lang="en-US" sz="1800" b="0" i="0" u="none" strike="noStrike" baseline="0" dirty="0">
                <a:solidFill>
                  <a:srgbClr val="00B0F0"/>
                </a:solidFill>
              </a:rPr>
              <a:t>confirm that the purpose of the data gathering and how the data will be used </a:t>
            </a:r>
            <a:r>
              <a:rPr lang="en-US" sz="1800" b="0" i="0" u="none" strike="noStrike" baseline="0" dirty="0">
                <a:solidFill>
                  <a:srgbClr val="000000"/>
                </a:solidFill>
              </a:rPr>
              <a:t>have been explained to them and that they are happy to continue.</a:t>
            </a:r>
          </a:p>
          <a:p>
            <a:pPr marL="285750" indent="-285750" algn="l">
              <a:buFont typeface="Arial" panose="020B0604020202020204" pitchFamily="34" charset="0"/>
              <a:buChar char="•"/>
            </a:pPr>
            <a:r>
              <a:rPr lang="en-US" sz="1800" b="0" i="0" u="none" strike="noStrike" baseline="0" dirty="0">
                <a:solidFill>
                  <a:srgbClr val="000000"/>
                </a:solidFill>
              </a:rPr>
              <a:t> It also often includes a statement that </a:t>
            </a:r>
            <a:r>
              <a:rPr lang="en-US" sz="1800" b="0" i="0" u="none" strike="noStrike" baseline="0" dirty="0">
                <a:solidFill>
                  <a:srgbClr val="00B0F0"/>
                </a:solidFill>
              </a:rPr>
              <a:t>participants may withdraw at any time, and that in this case none of their data will be used in the study.</a:t>
            </a:r>
            <a:endParaRPr lang="en-IN" dirty="0">
              <a:solidFill>
                <a:srgbClr val="00B0F0"/>
              </a:solidFill>
            </a:endParaRPr>
          </a:p>
        </p:txBody>
      </p:sp>
    </p:spTree>
    <p:extLst>
      <p:ext uri="{BB962C8B-B14F-4D97-AF65-F5344CB8AC3E}">
        <p14:creationId xmlns:p14="http://schemas.microsoft.com/office/powerpoint/2010/main" val="330281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19</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203200" y="1371600"/>
            <a:ext cx="6883400" cy="4955203"/>
          </a:xfrm>
          <a:prstGeom prst="rect">
            <a:avLst/>
          </a:prstGeom>
          <a:noFill/>
        </p:spPr>
        <p:txBody>
          <a:bodyPr wrap="square">
            <a:spAutoFit/>
          </a:bodyPr>
          <a:lstStyle/>
          <a:p>
            <a:pPr algn="just"/>
            <a:r>
              <a:rPr lang="en-IN" sz="2800" b="1" i="0" u="none" strike="noStrike" baseline="0" dirty="0">
                <a:solidFill>
                  <a:srgbClr val="108AB2"/>
                </a:solidFill>
              </a:rPr>
              <a:t>Relationship with Participants</a:t>
            </a:r>
          </a:p>
          <a:p>
            <a:pPr marL="285750" indent="-285750" algn="just">
              <a:buFont typeface="Arial" panose="020B0604020202020204" pitchFamily="34" charset="0"/>
              <a:buChar char="•"/>
            </a:pPr>
            <a:r>
              <a:rPr lang="en-IN" sz="1800" b="0" i="0" u="none" strike="noStrike" baseline="0" dirty="0">
                <a:solidFill>
                  <a:srgbClr val="000000"/>
                </a:solidFill>
                <a:latin typeface="ArialMT"/>
              </a:rPr>
              <a:t>The informed </a:t>
            </a:r>
            <a:r>
              <a:rPr lang="en-US" sz="1800" b="0" i="0" u="none" strike="noStrike" baseline="0" dirty="0">
                <a:solidFill>
                  <a:srgbClr val="000000"/>
                </a:solidFill>
                <a:latin typeface="ArialMT"/>
              </a:rPr>
              <a:t>consent form is intended to protect the interests of both the data gatherer and the data provider. </a:t>
            </a:r>
          </a:p>
          <a:p>
            <a:pPr marL="285750" indent="-285750" algn="just">
              <a:buFont typeface="Arial" panose="020B0604020202020204" pitchFamily="34" charset="0"/>
              <a:buChar char="•"/>
            </a:pPr>
            <a:r>
              <a:rPr lang="en-US" sz="1800" b="0" i="0" u="none" strike="noStrike" baseline="0" dirty="0">
                <a:solidFill>
                  <a:srgbClr val="000000"/>
                </a:solidFill>
                <a:latin typeface="ArialMT"/>
              </a:rPr>
              <a:t>The gatherer wants to know that the data she collects can be used in her analysis, presented to interested parties, and published in reports (as appropriate). </a:t>
            </a:r>
          </a:p>
          <a:p>
            <a:pPr marL="285750" indent="-285750" algn="just">
              <a:buFont typeface="Arial" panose="020B0604020202020204" pitchFamily="34" charset="0"/>
              <a:buChar char="•"/>
            </a:pPr>
            <a:r>
              <a:rPr lang="en-US" sz="1800" b="0" i="0" u="none" strike="noStrike" baseline="0" dirty="0">
                <a:solidFill>
                  <a:srgbClr val="000000"/>
                </a:solidFill>
                <a:latin typeface="ArialMT"/>
              </a:rPr>
              <a:t>The data provider wants reassurance that the information he gives will not be used for other purposes, or in any context that would be detrimental to him. </a:t>
            </a:r>
          </a:p>
          <a:p>
            <a:pPr marL="285750" indent="-285750" algn="just">
              <a:buFont typeface="Arial" panose="020B0604020202020204" pitchFamily="34" charset="0"/>
              <a:buChar char="•"/>
            </a:pPr>
            <a:r>
              <a:rPr lang="en-US" sz="1800" b="0" i="0" u="none" strike="noStrike" baseline="0" dirty="0">
                <a:solidFill>
                  <a:srgbClr val="000000"/>
                </a:solidFill>
                <a:latin typeface="ArialMT"/>
              </a:rPr>
              <a:t>For example, he wants to be sure that personal contact information and other personal details are not made public. This is especially true when people with disabilities or children are being interviewed. </a:t>
            </a:r>
          </a:p>
          <a:p>
            <a:pPr marL="285750" indent="-285750" algn="just">
              <a:buFont typeface="Arial" panose="020B0604020202020204" pitchFamily="34" charset="0"/>
              <a:buChar char="•"/>
            </a:pPr>
            <a:r>
              <a:rPr lang="en-US" sz="1800" b="0" i="0" u="none" strike="noStrike" baseline="0" dirty="0">
                <a:solidFill>
                  <a:srgbClr val="000000"/>
                </a:solidFill>
                <a:latin typeface="ArialMT"/>
              </a:rPr>
              <a:t>In the case of children, using an informed consent form reassures parents that their children will not be asked threatening, inappropriate, or embarrassing questions, or be asked to look at </a:t>
            </a:r>
            <a:r>
              <a:rPr lang="en-IN" sz="1800" b="0" i="0" u="none" strike="noStrike" baseline="0" dirty="0">
                <a:solidFill>
                  <a:srgbClr val="000000"/>
                </a:solidFill>
                <a:latin typeface="ArialMT"/>
              </a:rPr>
              <a:t>disturbing or violent images.</a:t>
            </a:r>
            <a:endParaRPr lang="en-IN" dirty="0"/>
          </a:p>
        </p:txBody>
      </p:sp>
      <p:pic>
        <p:nvPicPr>
          <p:cNvPr id="9" name="Picture 8">
            <a:extLst>
              <a:ext uri="{FF2B5EF4-FFF2-40B4-BE49-F238E27FC236}">
                <a16:creationId xmlns:a16="http://schemas.microsoft.com/office/drawing/2014/main" xmlns="" id="{2D2FB834-0BE2-AB31-3DE6-1FE51A1C1C5C}"/>
              </a:ext>
            </a:extLst>
          </p:cNvPr>
          <p:cNvPicPr>
            <a:picLocks noChangeAspect="1"/>
          </p:cNvPicPr>
          <p:nvPr/>
        </p:nvPicPr>
        <p:blipFill>
          <a:blip r:embed="rId2"/>
          <a:stretch>
            <a:fillRect/>
          </a:stretch>
        </p:blipFill>
        <p:spPr>
          <a:xfrm>
            <a:off x="7144656" y="1287435"/>
            <a:ext cx="4894943" cy="4955203"/>
          </a:xfrm>
          <a:prstGeom prst="rect">
            <a:avLst/>
          </a:prstGeom>
        </p:spPr>
      </p:pic>
    </p:spTree>
    <p:extLst>
      <p:ext uri="{BB962C8B-B14F-4D97-AF65-F5344CB8AC3E}">
        <p14:creationId xmlns:p14="http://schemas.microsoft.com/office/powerpoint/2010/main" val="245283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gn="just"/>
            <a:r>
              <a:rPr lang="en-IN" sz="1800" b="1" dirty="0">
                <a:solidFill>
                  <a:srgbClr val="000000"/>
                </a:solidFill>
                <a:effectLst/>
                <a:latin typeface="Times New Roman" panose="02020603050405020304" pitchFamily="18" charset="0"/>
                <a:ea typeface="Times New Roman" panose="02020603050405020304" pitchFamily="18" charset="0"/>
              </a:rPr>
              <a:t>Project design lifecycle:</a:t>
            </a:r>
            <a:r>
              <a:rPr lang="en-IN" sz="1800" dirty="0">
                <a:solidFill>
                  <a:srgbClr val="000000"/>
                </a:solidFill>
                <a:effectLst/>
                <a:latin typeface="Times New Roman" panose="02020603050405020304" pitchFamily="18" charset="0"/>
                <a:ea typeface="Times New Roman" panose="02020603050405020304" pitchFamily="18" charset="0"/>
              </a:rPr>
              <a:t> Redesign project through the design lifecycle </a:t>
            </a:r>
          </a:p>
          <a:p>
            <a:pPr lvl="1" algn="just"/>
            <a:r>
              <a:rPr lang="en-IN" sz="1600" dirty="0">
                <a:solidFill>
                  <a:srgbClr val="000000"/>
                </a:solidFill>
                <a:effectLst/>
                <a:latin typeface="Times New Roman" panose="02020603050405020304" pitchFamily="18" charset="0"/>
                <a:ea typeface="Times New Roman" panose="02020603050405020304" pitchFamily="18" charset="0"/>
              </a:rPr>
              <a:t>Discovery </a:t>
            </a:r>
          </a:p>
          <a:p>
            <a:pPr lvl="1" algn="just"/>
            <a:r>
              <a:rPr lang="en-IN" sz="1600" dirty="0">
                <a:solidFill>
                  <a:srgbClr val="000000"/>
                </a:solidFill>
                <a:effectLst/>
                <a:latin typeface="Times New Roman" panose="02020603050405020304" pitchFamily="18" charset="0"/>
                <a:ea typeface="Times New Roman" panose="02020603050405020304" pitchFamily="18" charset="0"/>
              </a:rPr>
              <a:t>Define </a:t>
            </a:r>
          </a:p>
          <a:p>
            <a:pPr lvl="1" algn="just"/>
            <a:r>
              <a:rPr lang="en-IN" sz="1600" dirty="0">
                <a:solidFill>
                  <a:srgbClr val="000000"/>
                </a:solidFill>
                <a:effectLst/>
                <a:latin typeface="Times New Roman" panose="02020603050405020304" pitchFamily="18" charset="0"/>
                <a:ea typeface="Times New Roman" panose="02020603050405020304" pitchFamily="18" charset="0"/>
              </a:rPr>
              <a:t>Design </a:t>
            </a:r>
          </a:p>
          <a:p>
            <a:pPr lvl="1" algn="just"/>
            <a:r>
              <a:rPr lang="en-IN" sz="1600" dirty="0">
                <a:solidFill>
                  <a:srgbClr val="000000"/>
                </a:solidFill>
                <a:effectLst/>
                <a:latin typeface="Times New Roman" panose="02020603050405020304" pitchFamily="18" charset="0"/>
                <a:ea typeface="Times New Roman" panose="02020603050405020304" pitchFamily="18" charset="0"/>
              </a:rPr>
              <a:t>Implement (Design Prototype) </a:t>
            </a:r>
          </a:p>
          <a:p>
            <a:pPr lvl="1" algn="just"/>
            <a:r>
              <a:rPr lang="en-IN" sz="1600" dirty="0">
                <a:solidFill>
                  <a:srgbClr val="000000"/>
                </a:solidFill>
                <a:effectLst/>
                <a:latin typeface="Times New Roman" panose="02020603050405020304" pitchFamily="18" charset="0"/>
                <a:ea typeface="Times New Roman" panose="02020603050405020304" pitchFamily="18" charset="0"/>
              </a:rPr>
              <a:t>Usability Testing</a:t>
            </a:r>
            <a:endParaRPr lang="en-IN" sz="1600" dirty="0">
              <a:effectLst/>
              <a:latin typeface="Times New Roman" panose="02020603050405020304" pitchFamily="18" charset="0"/>
              <a:ea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2</a:t>
            </a:fld>
            <a:endParaRPr lang="en-US" dirty="0"/>
          </a:p>
        </p:txBody>
      </p:sp>
    </p:spTree>
    <p:extLst>
      <p:ext uri="{BB962C8B-B14F-4D97-AF65-F5344CB8AC3E}">
        <p14:creationId xmlns:p14="http://schemas.microsoft.com/office/powerpoint/2010/main" val="226410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20</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203200" y="1506699"/>
            <a:ext cx="11760200" cy="3016210"/>
          </a:xfrm>
          <a:prstGeom prst="rect">
            <a:avLst/>
          </a:prstGeom>
          <a:noFill/>
        </p:spPr>
        <p:txBody>
          <a:bodyPr wrap="square">
            <a:spAutoFit/>
          </a:bodyPr>
          <a:lstStyle/>
          <a:p>
            <a:pPr algn="l"/>
            <a:r>
              <a:rPr lang="en-IN" sz="2800" b="1" i="0" u="none" strike="noStrike" baseline="0" dirty="0">
                <a:solidFill>
                  <a:srgbClr val="108AB2"/>
                </a:solidFill>
              </a:rPr>
              <a:t>Relationship with Participants</a:t>
            </a:r>
          </a:p>
          <a:p>
            <a:pPr marL="285750" indent="-285750" algn="l">
              <a:buFont typeface="Arial" panose="020B0604020202020204" pitchFamily="34" charset="0"/>
              <a:buChar char="•"/>
            </a:pPr>
            <a:r>
              <a:rPr lang="en-US" sz="1800" b="0" i="0" u="none" strike="noStrike" baseline="0" dirty="0">
                <a:solidFill>
                  <a:srgbClr val="00B0F0"/>
                </a:solidFill>
                <a:latin typeface="ArialMT"/>
              </a:rPr>
              <a:t>However, this kind of consent is not generally required when collecting data for the requirements activity where a contract usually exists in some form between the data collector and the data provider. </a:t>
            </a:r>
          </a:p>
          <a:p>
            <a:pPr marL="285750" indent="-285750" algn="l">
              <a:buFont typeface="Arial" panose="020B0604020202020204" pitchFamily="34" charset="0"/>
              <a:buChar char="•"/>
            </a:pPr>
            <a:endParaRPr lang="en-US" sz="1800" b="0" i="0" u="none" strike="noStrike" baseline="0" dirty="0">
              <a:latin typeface="ArialMT"/>
            </a:endParaRPr>
          </a:p>
          <a:p>
            <a:pPr marL="285750" indent="-285750" algn="l">
              <a:buFont typeface="Arial" panose="020B0604020202020204" pitchFamily="34" charset="0"/>
              <a:buChar char="•"/>
            </a:pPr>
            <a:r>
              <a:rPr lang="en-US" sz="1800" b="0" i="0" u="none" strike="noStrike" baseline="0" dirty="0">
                <a:latin typeface="ArialMT"/>
              </a:rPr>
              <a:t>For example, consider the situation where a consultant is hired to gather data from a company in order to establish a set of requirements for a new interactive system to support timesheet entry. The employees of this company would be the users of the system, and the consultant would therefore expect to have access to the employees to gather data about the timesheet activity. In addition, the company would expect its employees to cooperate in this exercise. In this case, there is already a contract in place which covers the data gathering activity, and therefore an informed consent form is less likely to be required.</a:t>
            </a:r>
            <a:endParaRPr lang="en-IN" dirty="0"/>
          </a:p>
        </p:txBody>
      </p:sp>
    </p:spTree>
    <p:extLst>
      <p:ext uri="{BB962C8B-B14F-4D97-AF65-F5344CB8AC3E}">
        <p14:creationId xmlns:p14="http://schemas.microsoft.com/office/powerpoint/2010/main" val="413537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21</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165100" y="1339403"/>
            <a:ext cx="11760200" cy="3539430"/>
          </a:xfrm>
          <a:prstGeom prst="rect">
            <a:avLst/>
          </a:prstGeom>
          <a:noFill/>
        </p:spPr>
        <p:txBody>
          <a:bodyPr wrap="square">
            <a:spAutoFit/>
          </a:bodyPr>
          <a:lstStyle/>
          <a:p>
            <a:pPr algn="l"/>
            <a:r>
              <a:rPr lang="en-IN" sz="2400" b="1" i="0" u="none" strike="noStrike" baseline="0" dirty="0">
                <a:solidFill>
                  <a:srgbClr val="108AB2"/>
                </a:solidFill>
                <a:latin typeface="+mj-lt"/>
              </a:rPr>
              <a:t>Triangulation</a:t>
            </a:r>
          </a:p>
          <a:p>
            <a:pPr algn="l"/>
            <a:r>
              <a:rPr lang="en-US" sz="2000" b="0" i="0" u="none" strike="noStrike" baseline="0" dirty="0">
                <a:solidFill>
                  <a:srgbClr val="000000"/>
                </a:solidFill>
              </a:rPr>
              <a:t>Triangulation is a term used to refer to the investigation of a phenomenon from </a:t>
            </a:r>
            <a:r>
              <a:rPr lang="en-US" sz="2000" b="0" i="0" u="none" strike="noStrike" baseline="0" dirty="0">
                <a:solidFill>
                  <a:srgbClr val="00B0F0"/>
                </a:solidFill>
              </a:rPr>
              <a:t>(at least) two different perspectives </a:t>
            </a:r>
            <a:r>
              <a:rPr lang="en-US" sz="2000" b="0" i="0" u="none" strike="noStrike" baseline="0" dirty="0">
                <a:solidFill>
                  <a:srgbClr val="000000"/>
                </a:solidFill>
              </a:rPr>
              <a:t>(Denzin, 2006; </a:t>
            </a:r>
            <a:r>
              <a:rPr lang="en-US" sz="2000" b="0" i="0" u="none" strike="noStrike" baseline="0" dirty="0" err="1">
                <a:solidFill>
                  <a:srgbClr val="000000"/>
                </a:solidFill>
              </a:rPr>
              <a:t>Jupp</a:t>
            </a:r>
            <a:r>
              <a:rPr lang="en-US" sz="2000" b="0" i="0" u="none" strike="noStrike" baseline="0" dirty="0">
                <a:solidFill>
                  <a:srgbClr val="000000"/>
                </a:solidFill>
              </a:rPr>
              <a:t>, 2006). Four types of triangulation have been defined (</a:t>
            </a:r>
            <a:r>
              <a:rPr lang="en-US" sz="2000" b="0" i="0" u="none" strike="noStrike" baseline="0" dirty="0" err="1">
                <a:solidFill>
                  <a:srgbClr val="000000"/>
                </a:solidFill>
              </a:rPr>
              <a:t>Jupp</a:t>
            </a:r>
            <a:r>
              <a:rPr lang="en-US" sz="2000" b="0" i="0" u="none" strike="noStrike" baseline="0" dirty="0">
                <a:solidFill>
                  <a:srgbClr val="000000"/>
                </a:solidFill>
              </a:rPr>
              <a:t>, 2006):</a:t>
            </a:r>
          </a:p>
          <a:p>
            <a:pPr marL="342900" indent="-342900" algn="l">
              <a:buFont typeface="+mj-lt"/>
              <a:buAutoNum type="arabicPeriod"/>
            </a:pPr>
            <a:r>
              <a:rPr lang="en-US" sz="2000" b="0" i="0" u="none" strike="noStrike" baseline="0" dirty="0">
                <a:solidFill>
                  <a:srgbClr val="0070C0"/>
                </a:solidFill>
              </a:rPr>
              <a:t>Triangulation of data means that data is drawn from different sources at different times, in different places, or from different people (possibly by using a different sampling technique).</a:t>
            </a:r>
          </a:p>
          <a:p>
            <a:pPr marL="342900" indent="-342900" algn="l">
              <a:buFont typeface="+mj-lt"/>
              <a:buAutoNum type="arabicPeriod"/>
            </a:pPr>
            <a:r>
              <a:rPr lang="en-US" sz="2000" b="0" i="0" u="none" strike="noStrike" baseline="0" dirty="0">
                <a:solidFill>
                  <a:srgbClr val="0070C0"/>
                </a:solidFill>
              </a:rPr>
              <a:t>Investigator triangulation means that different researchers (observers, interviewers, etc.) have been used to collect and interpret the data. </a:t>
            </a:r>
          </a:p>
          <a:p>
            <a:pPr marL="342900" indent="-342900" algn="l">
              <a:buFont typeface="+mj-lt"/>
              <a:buAutoNum type="arabicPeriod"/>
            </a:pPr>
            <a:r>
              <a:rPr lang="en-US" sz="2000" b="0" i="0" u="none" strike="noStrike" baseline="0" dirty="0">
                <a:solidFill>
                  <a:srgbClr val="0070C0"/>
                </a:solidFill>
              </a:rPr>
              <a:t>Triangulation of theories means the use of different theoretical frameworks through which to view the data or findings. </a:t>
            </a:r>
          </a:p>
          <a:p>
            <a:pPr marL="342900" indent="-342900" algn="l">
              <a:buFont typeface="+mj-lt"/>
              <a:buAutoNum type="arabicPeriod"/>
            </a:pPr>
            <a:r>
              <a:rPr lang="en-US" sz="2000" b="0" i="0" u="none" strike="noStrike" baseline="0" dirty="0">
                <a:solidFill>
                  <a:srgbClr val="0070C0"/>
                </a:solidFill>
              </a:rPr>
              <a:t>Methodological triangulation means employing different data gathering </a:t>
            </a:r>
            <a:r>
              <a:rPr lang="en-IN" sz="2000" b="0" i="0" u="none" strike="noStrike" baseline="0" dirty="0">
                <a:solidFill>
                  <a:srgbClr val="0070C0"/>
                </a:solidFill>
              </a:rPr>
              <a:t>techniques.</a:t>
            </a:r>
          </a:p>
          <a:p>
            <a:pPr algn="l"/>
            <a:r>
              <a:rPr lang="en-US" sz="2000" b="0" i="0" u="none" strike="noStrike" baseline="0" dirty="0">
                <a:solidFill>
                  <a:srgbClr val="000000"/>
                </a:solidFill>
              </a:rPr>
              <a:t>The last of these is the most common form of triangulation. </a:t>
            </a:r>
            <a:endParaRPr lang="en-IN" sz="2000" dirty="0"/>
          </a:p>
        </p:txBody>
      </p:sp>
    </p:spTree>
    <p:extLst>
      <p:ext uri="{BB962C8B-B14F-4D97-AF65-F5344CB8AC3E}">
        <p14:creationId xmlns:p14="http://schemas.microsoft.com/office/powerpoint/2010/main" val="332283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22</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165100" y="1339403"/>
            <a:ext cx="11760200" cy="2616101"/>
          </a:xfrm>
          <a:prstGeom prst="rect">
            <a:avLst/>
          </a:prstGeom>
          <a:noFill/>
        </p:spPr>
        <p:txBody>
          <a:bodyPr wrap="square">
            <a:spAutoFit/>
          </a:bodyPr>
          <a:lstStyle/>
          <a:p>
            <a:pPr algn="l"/>
            <a:r>
              <a:rPr lang="en-IN" sz="2400" b="1" i="0" u="none" strike="noStrike" baseline="0" dirty="0">
                <a:solidFill>
                  <a:srgbClr val="108AB2"/>
                </a:solidFill>
                <a:latin typeface="+mj-lt"/>
              </a:rPr>
              <a:t>Triangulation</a:t>
            </a:r>
          </a:p>
          <a:p>
            <a:pPr marL="342900" indent="-342900" algn="l">
              <a:buFont typeface="Arial" panose="020B0604020202020204" pitchFamily="34" charset="0"/>
              <a:buChar char="•"/>
            </a:pPr>
            <a:r>
              <a:rPr lang="en-US" sz="2000" b="0" i="0" u="none" strike="noStrike" baseline="0" dirty="0">
                <a:solidFill>
                  <a:srgbClr val="000000"/>
                </a:solidFill>
              </a:rPr>
              <a:t>One application of triangulation (and again the most common) is to </a:t>
            </a:r>
            <a:r>
              <a:rPr lang="en-US" sz="2000" b="0" i="0" u="none" strike="noStrike" baseline="0" dirty="0">
                <a:solidFill>
                  <a:srgbClr val="00B0F0"/>
                </a:solidFill>
              </a:rPr>
              <a:t>validate the results of some inquiry </a:t>
            </a:r>
            <a:r>
              <a:rPr lang="en-US" sz="2000" b="0" i="0" u="none" strike="noStrike" baseline="0" dirty="0">
                <a:solidFill>
                  <a:srgbClr val="000000"/>
                </a:solidFill>
              </a:rPr>
              <a:t>by pointing to similar results yielded through the use of different perspectives. However, validation through triangulation is difficult to achieve. </a:t>
            </a:r>
          </a:p>
          <a:p>
            <a:pPr marL="342900" indent="-342900" algn="l">
              <a:buFont typeface="Arial" panose="020B0604020202020204" pitchFamily="34" charset="0"/>
              <a:buChar char="•"/>
            </a:pPr>
            <a:r>
              <a:rPr lang="en-US" sz="2000" b="0" i="0" u="none" strike="noStrike" baseline="0" dirty="0">
                <a:solidFill>
                  <a:srgbClr val="000000"/>
                </a:solidFill>
              </a:rPr>
              <a:t>Different data gathering methods result in different kinds of data, which may or may not be compatible. Using different theoretical frameworks may or may not result in complementary findings, but achieving theoretical triangulation would require the theories to have similar philosophical underpinnings. Using more than one data gathering technique, and more than </a:t>
            </a:r>
            <a:r>
              <a:rPr lang="en-IN" sz="2000" b="0" i="0" u="none" strike="noStrike" baseline="0" dirty="0">
                <a:solidFill>
                  <a:srgbClr val="000000"/>
                </a:solidFill>
              </a:rPr>
              <a:t>one data.</a:t>
            </a:r>
            <a:endParaRPr lang="en-IN" sz="2000" dirty="0"/>
          </a:p>
        </p:txBody>
      </p:sp>
    </p:spTree>
    <p:extLst>
      <p:ext uri="{BB962C8B-B14F-4D97-AF65-F5344CB8AC3E}">
        <p14:creationId xmlns:p14="http://schemas.microsoft.com/office/powerpoint/2010/main" val="112358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94D2-4099-B937-5E81-248E992A41CA}"/>
              </a:ext>
            </a:extLst>
          </p:cNvPr>
          <p:cNvSpPr>
            <a:spLocks noGrp="1"/>
          </p:cNvSpPr>
          <p:nvPr>
            <p:ph type="title"/>
          </p:nvPr>
        </p:nvSpPr>
        <p:spPr/>
        <p:txBody>
          <a:bodyPr/>
          <a:lstStyle/>
          <a:p>
            <a:r>
              <a:rPr lang="en-IN" dirty="0"/>
              <a:t>Establishing Requirements – Data gathering   </a:t>
            </a:r>
          </a:p>
        </p:txBody>
      </p:sp>
      <p:sp>
        <p:nvSpPr>
          <p:cNvPr id="3" name="Content Placeholder 2">
            <a:extLst>
              <a:ext uri="{FF2B5EF4-FFF2-40B4-BE49-F238E27FC236}">
                <a16:creationId xmlns:a16="http://schemas.microsoft.com/office/drawing/2014/main" xmlns="" id="{CAFA6E0B-4873-3017-FCA8-21A5CE6DBD9E}"/>
              </a:ext>
            </a:extLst>
          </p:cNvPr>
          <p:cNvSpPr>
            <a:spLocks noGrp="1"/>
          </p:cNvSpPr>
          <p:nvPr>
            <p:ph idx="1"/>
          </p:nvPr>
        </p:nvSpPr>
        <p:spPr/>
        <p:txBody>
          <a:bodyPr>
            <a:normAutofit/>
          </a:bodyPr>
          <a:lstStyle/>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a:p>
            <a:pPr lvl="1"/>
            <a:endParaRPr lang="en-US" sz="1600" b="0" i="0" u="none" strike="noStrike" baseline="0" dirty="0">
              <a:solidFill>
                <a:srgbClr val="000000"/>
              </a:solidFill>
              <a:latin typeface="ArialMT"/>
            </a:endParaRPr>
          </a:p>
          <a:p>
            <a:pPr lvl="1"/>
            <a:endParaRPr lang="en-US" sz="1600" dirty="0">
              <a:solidFill>
                <a:srgbClr val="000000"/>
              </a:solidFill>
              <a:latin typeface="ArialMT"/>
            </a:endParaRPr>
          </a:p>
        </p:txBody>
      </p:sp>
      <p:sp>
        <p:nvSpPr>
          <p:cNvPr id="4" name="Date Placeholder 3">
            <a:extLst>
              <a:ext uri="{FF2B5EF4-FFF2-40B4-BE49-F238E27FC236}">
                <a16:creationId xmlns:a16="http://schemas.microsoft.com/office/drawing/2014/main" xmlns="" id="{AC808D85-9BC7-70A3-4978-DF9611AD265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99340D-002B-4263-DC83-50D1D0345A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AE03D5A-BCD4-CC85-8D11-AB8EDB54D795}"/>
              </a:ext>
            </a:extLst>
          </p:cNvPr>
          <p:cNvSpPr>
            <a:spLocks noGrp="1"/>
          </p:cNvSpPr>
          <p:nvPr>
            <p:ph type="sldNum" sz="quarter" idx="12"/>
          </p:nvPr>
        </p:nvSpPr>
        <p:spPr/>
        <p:txBody>
          <a:bodyPr/>
          <a:lstStyle/>
          <a:p>
            <a:fld id="{C4FA3F07-B4E9-4FEB-BC07-B9713C186F28}" type="slidenum">
              <a:rPr lang="en-US" smtClean="0"/>
              <a:pPr/>
              <a:t>23</a:t>
            </a:fld>
            <a:endParaRPr lang="en-US" dirty="0"/>
          </a:p>
        </p:txBody>
      </p:sp>
      <p:sp>
        <p:nvSpPr>
          <p:cNvPr id="8" name="TextBox 7">
            <a:extLst>
              <a:ext uri="{FF2B5EF4-FFF2-40B4-BE49-F238E27FC236}">
                <a16:creationId xmlns:a16="http://schemas.microsoft.com/office/drawing/2014/main" xmlns="" id="{0B579231-CC9B-B50B-1D26-12ED8408D4D9}"/>
              </a:ext>
            </a:extLst>
          </p:cNvPr>
          <p:cNvSpPr txBox="1"/>
          <p:nvPr/>
        </p:nvSpPr>
        <p:spPr>
          <a:xfrm>
            <a:off x="165100" y="1339403"/>
            <a:ext cx="11760200" cy="4524315"/>
          </a:xfrm>
          <a:prstGeom prst="rect">
            <a:avLst/>
          </a:prstGeom>
          <a:noFill/>
        </p:spPr>
        <p:txBody>
          <a:bodyPr wrap="square">
            <a:spAutoFit/>
          </a:bodyPr>
          <a:lstStyle/>
          <a:p>
            <a:pPr algn="l"/>
            <a:r>
              <a:rPr lang="en-IN" sz="1800" b="0" i="0" u="none" strike="noStrike" baseline="0" dirty="0">
                <a:solidFill>
                  <a:srgbClr val="108AB2"/>
                </a:solidFill>
                <a:latin typeface="ArialMT"/>
              </a:rPr>
              <a:t>Pilot Studies</a:t>
            </a:r>
          </a:p>
          <a:p>
            <a:pPr marL="285750" indent="-285750" algn="l">
              <a:buFont typeface="Arial" panose="020B0604020202020204" pitchFamily="34" charset="0"/>
              <a:buChar char="•"/>
            </a:pPr>
            <a:r>
              <a:rPr lang="en-US" sz="1800" b="0" i="0" u="none" strike="noStrike" baseline="0" dirty="0">
                <a:solidFill>
                  <a:srgbClr val="000000"/>
                </a:solidFill>
                <a:latin typeface="ArialMT"/>
              </a:rPr>
              <a:t>A pilot study is a </a:t>
            </a:r>
            <a:r>
              <a:rPr lang="en-US" sz="1800" b="0" i="0" u="none" strike="noStrike" baseline="0" dirty="0">
                <a:solidFill>
                  <a:srgbClr val="00B0F0"/>
                </a:solidFill>
                <a:latin typeface="ArialMT"/>
              </a:rPr>
              <a:t>small trial run of the main study</a:t>
            </a:r>
            <a:r>
              <a:rPr lang="en-US" sz="1800" b="0" i="0" u="none" strike="noStrike" baseline="0" dirty="0">
                <a:solidFill>
                  <a:srgbClr val="000000"/>
                </a:solidFill>
                <a:latin typeface="ArialMT"/>
              </a:rPr>
              <a:t>. </a:t>
            </a:r>
            <a:endParaRPr lang="en-US" sz="1800" b="0" i="0" u="none" strike="noStrike" baseline="0" dirty="0" smtClean="0">
              <a:solidFill>
                <a:srgbClr val="000000"/>
              </a:solidFill>
              <a:latin typeface="ArialMT"/>
            </a:endParaRPr>
          </a:p>
          <a:p>
            <a:pPr marL="285750" indent="-285750" algn="l">
              <a:buFont typeface="Arial" panose="020B0604020202020204" pitchFamily="34" charset="0"/>
              <a:buChar char="•"/>
            </a:pPr>
            <a:r>
              <a:rPr lang="en-US" sz="1800" b="0" i="0" u="none" strike="noStrike" baseline="0" dirty="0" smtClean="0">
                <a:solidFill>
                  <a:srgbClr val="000000"/>
                </a:solidFill>
                <a:latin typeface="ArialMT"/>
              </a:rPr>
              <a:t>The </a:t>
            </a:r>
            <a:r>
              <a:rPr lang="en-US" sz="1800" b="0" i="0" u="none" strike="noStrike" baseline="0" dirty="0">
                <a:solidFill>
                  <a:srgbClr val="000000"/>
                </a:solidFill>
                <a:latin typeface="ArialMT"/>
              </a:rPr>
              <a:t>aim is to </a:t>
            </a:r>
            <a:r>
              <a:rPr lang="en-US" sz="1800" b="0" i="0" u="none" strike="noStrike" baseline="0" dirty="0">
                <a:solidFill>
                  <a:srgbClr val="00B0F0"/>
                </a:solidFill>
                <a:latin typeface="ArialMT"/>
              </a:rPr>
              <a:t>make sure that the proposed method is viable before embarking on the real study. </a:t>
            </a:r>
          </a:p>
          <a:p>
            <a:pPr marL="285750" indent="-285750" algn="l">
              <a:buFont typeface="Arial" panose="020B0604020202020204" pitchFamily="34" charset="0"/>
              <a:buChar char="•"/>
            </a:pPr>
            <a:r>
              <a:rPr lang="en-US" sz="1800" b="0" i="0" u="none" strike="noStrike" baseline="0" dirty="0">
                <a:solidFill>
                  <a:srgbClr val="000000"/>
                </a:solidFill>
                <a:latin typeface="ArialMT"/>
              </a:rPr>
              <a:t>Data gathering participants can be (and usually are) very unpredictable, even when a lot of time and effort has been spent carefully planning the data gathering session. Plans should be tested by doing a pilot study before launching into the main study. </a:t>
            </a:r>
          </a:p>
          <a:p>
            <a:pPr marL="285750" indent="-285750" algn="l">
              <a:buFont typeface="Arial" panose="020B0604020202020204" pitchFamily="34" charset="0"/>
              <a:buChar char="•"/>
            </a:pPr>
            <a:r>
              <a:rPr lang="en-US" sz="1800" b="0" i="0" u="none" strike="noStrike" baseline="0" dirty="0">
                <a:solidFill>
                  <a:srgbClr val="000000"/>
                </a:solidFill>
                <a:latin typeface="ArialMT"/>
              </a:rPr>
              <a:t>For example, the equipment and instructions that are to be used can be checked, the questions for an interview or in a questionnaire can be tested for clarity, and an experimental procedure can be confirmed as viable. </a:t>
            </a:r>
            <a:r>
              <a:rPr lang="en-US" sz="1800" b="0" i="0" u="none" strike="noStrike" baseline="0" dirty="0">
                <a:solidFill>
                  <a:srgbClr val="00B0F0"/>
                </a:solidFill>
                <a:latin typeface="ArialMT"/>
              </a:rPr>
              <a:t>Potential problems can be identified in advance </a:t>
            </a:r>
            <a:r>
              <a:rPr lang="en-US" sz="1800" b="0" i="0" u="none" strike="noStrike" baseline="0" dirty="0">
                <a:solidFill>
                  <a:srgbClr val="000000"/>
                </a:solidFill>
                <a:latin typeface="ArialMT"/>
              </a:rPr>
              <a:t>so that they can be corrected. </a:t>
            </a:r>
          </a:p>
          <a:p>
            <a:pPr marL="285750" indent="-285750" algn="l">
              <a:buFont typeface="Arial" panose="020B0604020202020204" pitchFamily="34" charset="0"/>
              <a:buChar char="•"/>
            </a:pPr>
            <a:r>
              <a:rPr lang="en-US" sz="1800" b="0" i="0" u="none" strike="noStrike" baseline="0" dirty="0">
                <a:solidFill>
                  <a:srgbClr val="000000"/>
                </a:solidFill>
                <a:latin typeface="ArialMT"/>
              </a:rPr>
              <a:t>Distributing 500 questionnaires and then being told that two of the questions were very confusing wastes time, annoys participants, and is an expensive error that could have been avoided by doing </a:t>
            </a:r>
            <a:r>
              <a:rPr lang="en-IN" sz="1800" b="0" i="0" u="none" strike="noStrike" baseline="0" dirty="0">
                <a:solidFill>
                  <a:srgbClr val="000000"/>
                </a:solidFill>
                <a:latin typeface="ArialMT"/>
              </a:rPr>
              <a:t>a pilot study. </a:t>
            </a:r>
          </a:p>
          <a:p>
            <a:pPr marL="285750" indent="-285750" algn="l">
              <a:buFont typeface="Arial" panose="020B0604020202020204" pitchFamily="34" charset="0"/>
              <a:buChar char="•"/>
            </a:pPr>
            <a:r>
              <a:rPr lang="en-US" sz="1800" b="0" i="0" u="none" strike="noStrike" baseline="0" dirty="0">
                <a:solidFill>
                  <a:srgbClr val="000000"/>
                </a:solidFill>
                <a:latin typeface="ArialMT"/>
              </a:rPr>
              <a:t>If it is difficult to find people to participate or if access to participants is limited, </a:t>
            </a:r>
            <a:r>
              <a:rPr lang="en-US" sz="1800" b="0" i="0" u="none" strike="noStrike" baseline="0" dirty="0">
                <a:solidFill>
                  <a:srgbClr val="00B0F0"/>
                </a:solidFill>
                <a:latin typeface="ArialMT"/>
              </a:rPr>
              <a:t>colleagues or peers can be asked to comment</a:t>
            </a:r>
            <a:r>
              <a:rPr lang="en-US" sz="1800" b="0" i="0" u="none" strike="noStrike" baseline="0" dirty="0">
                <a:solidFill>
                  <a:srgbClr val="000000"/>
                </a:solidFill>
                <a:latin typeface="ArialMT"/>
              </a:rPr>
              <a:t>. Getting comments from peers is </a:t>
            </a:r>
            <a:r>
              <a:rPr lang="en-US" sz="1800" b="0" i="0" u="none" strike="noStrike" baseline="0" dirty="0">
                <a:solidFill>
                  <a:srgbClr val="00B0F0"/>
                </a:solidFill>
                <a:latin typeface="ArialMT"/>
              </a:rPr>
              <a:t>quick and inexpensive </a:t>
            </a:r>
            <a:r>
              <a:rPr lang="en-US" sz="1800" b="0" i="0" u="none" strike="noStrike" baseline="0" dirty="0">
                <a:solidFill>
                  <a:srgbClr val="000000"/>
                </a:solidFill>
                <a:latin typeface="ArialMT"/>
              </a:rPr>
              <a:t>and can be a substitute for a pilot study. </a:t>
            </a:r>
          </a:p>
          <a:p>
            <a:pPr marL="285750" indent="-285750" algn="l">
              <a:buFont typeface="Arial" panose="020B0604020202020204" pitchFamily="34" charset="0"/>
              <a:buChar char="•"/>
            </a:pPr>
            <a:r>
              <a:rPr lang="en-US" sz="1800" b="0" i="0" u="none" strike="noStrike" baseline="0" dirty="0">
                <a:solidFill>
                  <a:srgbClr val="000000"/>
                </a:solidFill>
                <a:latin typeface="ArialMT"/>
              </a:rPr>
              <a:t>It is important to note that </a:t>
            </a:r>
            <a:r>
              <a:rPr lang="en-US" sz="1800" b="0" i="0" u="none" strike="noStrike" baseline="0" dirty="0">
                <a:solidFill>
                  <a:srgbClr val="00B0F0"/>
                </a:solidFill>
                <a:latin typeface="ArialMT"/>
              </a:rPr>
              <a:t>anyone involved in a pilot study cannot be involved in the main study. </a:t>
            </a:r>
            <a:r>
              <a:rPr lang="en-US" sz="1800" b="0" i="0" u="none" strike="noStrike" baseline="0" dirty="0">
                <a:solidFill>
                  <a:srgbClr val="000000"/>
                </a:solidFill>
                <a:latin typeface="ArialMT"/>
              </a:rPr>
              <a:t>Why? Because they will know more about the study and this can distort the results.</a:t>
            </a:r>
            <a:endParaRPr lang="en-IN" sz="2000" dirty="0"/>
          </a:p>
        </p:txBody>
      </p:sp>
    </p:spTree>
    <p:extLst>
      <p:ext uri="{BB962C8B-B14F-4D97-AF65-F5344CB8AC3E}">
        <p14:creationId xmlns:p14="http://schemas.microsoft.com/office/powerpoint/2010/main" val="346831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326317-5A05-68BF-EDA6-94D9C0032BAE}"/>
              </a:ext>
            </a:extLst>
          </p:cNvPr>
          <p:cNvSpPr>
            <a:spLocks noGrp="1"/>
          </p:cNvSpPr>
          <p:nvPr>
            <p:ph type="title"/>
          </p:nvPr>
        </p:nvSpPr>
        <p:spPr/>
        <p:txBody>
          <a:bodyPr>
            <a:normAutofit fontScale="90000"/>
          </a:bodyPr>
          <a:lstStyle/>
          <a:p>
            <a:r>
              <a:rPr lang="en-US" sz="2800" b="1" i="0" u="none" strike="noStrike" baseline="0" dirty="0"/>
              <a:t>How do you know when you have collected enough requirements to</a:t>
            </a:r>
            <a:br>
              <a:rPr lang="en-US" sz="2800" b="1" i="0" u="none" strike="noStrike" baseline="0" dirty="0"/>
            </a:br>
            <a:r>
              <a:rPr lang="en-US" sz="2800" b="1" i="0" u="none" strike="noStrike" baseline="0" dirty="0"/>
              <a:t>go on to the next step?</a:t>
            </a:r>
            <a:endParaRPr lang="en-IN" sz="5400" dirty="0"/>
          </a:p>
        </p:txBody>
      </p:sp>
      <p:sp>
        <p:nvSpPr>
          <p:cNvPr id="3" name="Content Placeholder 2">
            <a:extLst>
              <a:ext uri="{FF2B5EF4-FFF2-40B4-BE49-F238E27FC236}">
                <a16:creationId xmlns:a16="http://schemas.microsoft.com/office/drawing/2014/main" xmlns="" id="{09CA48D9-0AD5-FCC4-BFE7-E9254277A3D2}"/>
              </a:ext>
            </a:extLst>
          </p:cNvPr>
          <p:cNvSpPr>
            <a:spLocks noGrp="1"/>
          </p:cNvSpPr>
          <p:nvPr>
            <p:ph idx="1"/>
          </p:nvPr>
        </p:nvSpPr>
        <p:spPr/>
        <p:txBody>
          <a:bodyPr>
            <a:normAutofit/>
          </a:bodyPr>
          <a:lstStyle/>
          <a:p>
            <a:pPr marL="0" indent="0" algn="l">
              <a:buNone/>
            </a:pPr>
            <a:r>
              <a:rPr lang="en-US" sz="2400" b="0" i="0" u="none" strike="noStrike" baseline="0" dirty="0"/>
              <a:t>A ‘right requirement’ can be characterized as one that is:</a:t>
            </a:r>
          </a:p>
          <a:p>
            <a:r>
              <a:rPr lang="en-US" sz="2400" b="1" i="0" u="none" strike="noStrike" baseline="0" dirty="0"/>
              <a:t>Just in time, just enough. </a:t>
            </a:r>
            <a:r>
              <a:rPr lang="en-US" sz="2400" b="0" i="0" u="none" strike="noStrike" baseline="0" dirty="0"/>
              <a:t>It is essential for achieving the business objectives, in this time period.</a:t>
            </a:r>
          </a:p>
          <a:p>
            <a:r>
              <a:rPr lang="en-US" sz="2400" b="1" i="0" u="none" strike="noStrike" baseline="0" dirty="0"/>
              <a:t>Realistic. </a:t>
            </a:r>
            <a:r>
              <a:rPr lang="en-US" sz="2400" b="0" i="0" u="none" strike="noStrike" baseline="0" dirty="0"/>
              <a:t>It is capable of being delivered with the available </a:t>
            </a:r>
            <a:r>
              <a:rPr lang="en-IN" sz="2400" b="0" i="0" u="none" strike="noStrike" baseline="0" dirty="0"/>
              <a:t>resources.</a:t>
            </a:r>
          </a:p>
          <a:p>
            <a:r>
              <a:rPr lang="en-US" sz="2400" b="1" i="0" u="none" strike="noStrike" baseline="0" dirty="0"/>
              <a:t>Clearly and unambiguously defined. </a:t>
            </a:r>
            <a:r>
              <a:rPr lang="en-US" sz="2400" b="0" i="0" u="none" strike="noStrike" baseline="0" dirty="0"/>
              <a:t>Acceptance criteria exist that all partners understand and will use to verify and validate the product.</a:t>
            </a:r>
          </a:p>
          <a:p>
            <a:r>
              <a:rPr lang="en-US" sz="2400" b="1" i="0" u="none" strike="noStrike" baseline="0" dirty="0"/>
              <a:t>Valuable. </a:t>
            </a:r>
            <a:r>
              <a:rPr lang="en-US" sz="2400" b="0" i="0" u="none" strike="noStrike" baseline="0" dirty="0"/>
              <a:t>It is indispensable</a:t>
            </a:r>
            <a:endParaRPr lang="en-IN" sz="2800" dirty="0"/>
          </a:p>
        </p:txBody>
      </p:sp>
      <p:sp>
        <p:nvSpPr>
          <p:cNvPr id="4" name="Date Placeholder 3">
            <a:extLst>
              <a:ext uri="{FF2B5EF4-FFF2-40B4-BE49-F238E27FC236}">
                <a16:creationId xmlns:a16="http://schemas.microsoft.com/office/drawing/2014/main" xmlns="" id="{3D48E600-7B60-796B-A32C-858038771CF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8F449C9-4AC1-A24E-956E-2EE0B739AF4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CA4EFF4-5E24-4750-5DB8-60C07552465E}"/>
              </a:ext>
            </a:extLst>
          </p:cNvPr>
          <p:cNvSpPr>
            <a:spLocks noGrp="1"/>
          </p:cNvSpPr>
          <p:nvPr>
            <p:ph type="sldNum" sz="quarter" idx="12"/>
          </p:nvPr>
        </p:nvSpPr>
        <p:spPr/>
        <p:txBody>
          <a:bodyPr/>
          <a:lstStyle/>
          <a:p>
            <a:fld id="{C4FA3F07-B4E9-4FEB-BC07-B9713C186F28}" type="slidenum">
              <a:rPr lang="en-US" smtClean="0"/>
              <a:pPr/>
              <a:t>24</a:t>
            </a:fld>
            <a:endParaRPr lang="en-US" dirty="0"/>
          </a:p>
        </p:txBody>
      </p:sp>
    </p:spTree>
    <p:extLst>
      <p:ext uri="{BB962C8B-B14F-4D97-AF65-F5344CB8AC3E}">
        <p14:creationId xmlns:p14="http://schemas.microsoft.com/office/powerpoint/2010/main" val="3990033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48EE32B-87C9-06EE-EB19-4069EF9BEBC5}"/>
              </a:ext>
            </a:extLst>
          </p:cNvPr>
          <p:cNvSpPr>
            <a:spLocks noGrp="1"/>
          </p:cNvSpPr>
          <p:nvPr>
            <p:ph type="ctrTitle"/>
          </p:nvPr>
        </p:nvSpPr>
        <p:spPr/>
        <p:txBody>
          <a:bodyPr>
            <a:normAutofit/>
          </a:bodyPr>
          <a:lstStyle/>
          <a:p>
            <a:r>
              <a:rPr lang="en-IN" sz="3200" b="1" i="0" u="none" strike="noStrike" baseline="0" dirty="0"/>
              <a:t>DATA ANALYSIS, INTERPRETATION, AND PRESENTATION</a:t>
            </a:r>
            <a:endParaRPr lang="en-IN" sz="6000" b="1" dirty="0"/>
          </a:p>
        </p:txBody>
      </p:sp>
      <p:sp>
        <p:nvSpPr>
          <p:cNvPr id="4" name="Date Placeholder 3">
            <a:extLst>
              <a:ext uri="{FF2B5EF4-FFF2-40B4-BE49-F238E27FC236}">
                <a16:creationId xmlns:a16="http://schemas.microsoft.com/office/drawing/2014/main" xmlns="" id="{95F1E4EE-1C29-8635-89A1-FF10281CCEF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A973AC8-1683-FD5F-D951-A767086A226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42CFC6F-4BB0-1310-E4D5-14ADA0D4A8E1}"/>
              </a:ext>
            </a:extLst>
          </p:cNvPr>
          <p:cNvSpPr>
            <a:spLocks noGrp="1"/>
          </p:cNvSpPr>
          <p:nvPr>
            <p:ph type="sldNum" sz="quarter" idx="4"/>
          </p:nvPr>
        </p:nvSpPr>
        <p:spPr/>
        <p:txBody>
          <a:bodyPr/>
          <a:lstStyle/>
          <a:p>
            <a:fld id="{C4FA3F07-B4E9-4FEB-BC07-B9713C186F28}" type="slidenum">
              <a:rPr lang="en-US" smtClean="0"/>
              <a:pPr/>
              <a:t>25</a:t>
            </a:fld>
            <a:endParaRPr lang="en-US" dirty="0"/>
          </a:p>
        </p:txBody>
      </p:sp>
    </p:spTree>
    <p:extLst>
      <p:ext uri="{BB962C8B-B14F-4D97-AF65-F5344CB8AC3E}">
        <p14:creationId xmlns:p14="http://schemas.microsoft.com/office/powerpoint/2010/main" val="38539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760200" cy="4800600"/>
          </a:xfrm>
        </p:spPr>
        <p:txBody>
          <a:bodyPr>
            <a:normAutofit/>
          </a:bodyPr>
          <a:lstStyle/>
          <a:p>
            <a:pPr algn="l"/>
            <a:r>
              <a:rPr lang="en-US" sz="2400" dirty="0"/>
              <a:t>Methods and approaches for analysis, interpretation, and presentation of data are applicable during the requirements activity to structure and record descriptions of requirements.</a:t>
            </a:r>
          </a:p>
          <a:p>
            <a:pPr algn="l"/>
            <a:r>
              <a:rPr lang="en-US" sz="2400" dirty="0"/>
              <a:t>Some kinds of requirements are best investigated using more formal techniques and notations. For example, functional requirements may be analyzed and documented using class diagrams, state charts, and sequence diagrams, among others. Data requirements can be expressed using entity relationship </a:t>
            </a:r>
            <a:r>
              <a:rPr lang="en-IN" sz="2400" dirty="0"/>
              <a:t>diagrams, and so on.</a:t>
            </a:r>
            <a:endParaRPr lang="en-US" sz="2400" dirty="0"/>
          </a:p>
          <a:p>
            <a:pPr algn="l"/>
            <a:endParaRPr lang="en-IN"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26</a:t>
            </a:fld>
            <a:endParaRPr lang="en-US" dirty="0"/>
          </a:p>
        </p:txBody>
      </p:sp>
    </p:spTree>
    <p:extLst>
      <p:ext uri="{BB962C8B-B14F-4D97-AF65-F5344CB8AC3E}">
        <p14:creationId xmlns:p14="http://schemas.microsoft.com/office/powerpoint/2010/main" val="1046614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8E782F-F639-3099-3EFD-DB654D5FF03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pic>
        <p:nvPicPr>
          <p:cNvPr id="8" name="Content Placeholder 7">
            <a:extLst>
              <a:ext uri="{FF2B5EF4-FFF2-40B4-BE49-F238E27FC236}">
                <a16:creationId xmlns:a16="http://schemas.microsoft.com/office/drawing/2014/main" xmlns="" id="{195AB1AF-0556-708C-E0BA-AA7670CF45C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28800" y="1450229"/>
            <a:ext cx="7493000" cy="4648200"/>
          </a:xfrm>
        </p:spPr>
      </p:pic>
      <p:sp>
        <p:nvSpPr>
          <p:cNvPr id="4" name="Date Placeholder 3">
            <a:extLst>
              <a:ext uri="{FF2B5EF4-FFF2-40B4-BE49-F238E27FC236}">
                <a16:creationId xmlns:a16="http://schemas.microsoft.com/office/drawing/2014/main" xmlns="" id="{5003A838-E81E-4F78-7459-82582FDD5BA6}"/>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76C5457-79EA-5CA0-E683-9C754655CA2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1006BF3-447D-5FE4-4803-CFDCD317B0D9}"/>
              </a:ext>
            </a:extLst>
          </p:cNvPr>
          <p:cNvSpPr>
            <a:spLocks noGrp="1"/>
          </p:cNvSpPr>
          <p:nvPr>
            <p:ph type="sldNum" sz="quarter" idx="12"/>
          </p:nvPr>
        </p:nvSpPr>
        <p:spPr/>
        <p:txBody>
          <a:bodyPr/>
          <a:lstStyle/>
          <a:p>
            <a:fld id="{C4FA3F07-B4E9-4FEB-BC07-B9713C186F28}" type="slidenum">
              <a:rPr lang="en-US" smtClean="0"/>
              <a:pPr/>
              <a:t>27</a:t>
            </a:fld>
            <a:endParaRPr lang="en-US" dirty="0"/>
          </a:p>
        </p:txBody>
      </p:sp>
    </p:spTree>
    <p:extLst>
      <p:ext uri="{BB962C8B-B14F-4D97-AF65-F5344CB8AC3E}">
        <p14:creationId xmlns:p14="http://schemas.microsoft.com/office/powerpoint/2010/main" val="130809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760200" cy="4800600"/>
          </a:xfrm>
        </p:spPr>
        <p:txBody>
          <a:bodyPr>
            <a:normAutofit fontScale="92500"/>
          </a:bodyPr>
          <a:lstStyle/>
          <a:p>
            <a:pPr marL="0" indent="0" algn="just">
              <a:buNone/>
            </a:pPr>
            <a:r>
              <a:rPr lang="en-US" sz="2800" b="1" i="0" dirty="0">
                <a:effectLst/>
              </a:rPr>
              <a:t>Qualitative</a:t>
            </a:r>
          </a:p>
          <a:p>
            <a:pPr marL="0" indent="0" algn="just">
              <a:buNone/>
            </a:pPr>
            <a:r>
              <a:rPr lang="en-US" sz="2800" b="0" i="0" dirty="0">
                <a:effectLst/>
              </a:rPr>
              <a:t>Relates to the characteristics or features of something, rather than its quantity. Qualitative data is </a:t>
            </a:r>
            <a:r>
              <a:rPr lang="en-US" sz="2800" b="0" i="0" dirty="0">
                <a:solidFill>
                  <a:srgbClr val="00B0F0"/>
                </a:solidFill>
                <a:effectLst/>
              </a:rPr>
              <a:t>descriptive and interpretation-based</a:t>
            </a:r>
            <a:r>
              <a:rPr lang="en-US" sz="2800" b="0" i="0" dirty="0">
                <a:effectLst/>
              </a:rPr>
              <a:t>, and is often collected through </a:t>
            </a:r>
            <a:r>
              <a:rPr lang="en-US" sz="2800" b="0" i="0" dirty="0">
                <a:solidFill>
                  <a:srgbClr val="00B0F0"/>
                </a:solidFill>
                <a:effectLst/>
              </a:rPr>
              <a:t>interviews, observations, and focus groups</a:t>
            </a:r>
            <a:r>
              <a:rPr lang="en-US" sz="2800" b="0" i="0" dirty="0">
                <a:effectLst/>
              </a:rPr>
              <a:t>. Qualitative research is often used to </a:t>
            </a:r>
            <a:r>
              <a:rPr lang="en-US" sz="2800" b="0" i="0" dirty="0">
                <a:solidFill>
                  <a:srgbClr val="00B0F0"/>
                </a:solidFill>
                <a:effectLst/>
              </a:rPr>
              <a:t>understand the "why" behind a phenomenon, and to explore the "how" and "why" of human behavior.</a:t>
            </a:r>
          </a:p>
          <a:p>
            <a:pPr marL="0" indent="0" algn="just">
              <a:buNone/>
            </a:pPr>
            <a:r>
              <a:rPr lang="en-US" sz="2800" b="1" i="0" dirty="0">
                <a:effectLst/>
              </a:rPr>
              <a:t>Quantitative</a:t>
            </a:r>
          </a:p>
          <a:p>
            <a:pPr marL="0" indent="0" algn="just">
              <a:buNone/>
            </a:pPr>
            <a:r>
              <a:rPr lang="en-US" sz="2800" b="0" i="0" dirty="0">
                <a:effectLst/>
              </a:rPr>
              <a:t>Relates to or is </a:t>
            </a:r>
            <a:r>
              <a:rPr lang="en-US" sz="2800" b="0" i="0" dirty="0">
                <a:solidFill>
                  <a:srgbClr val="00B0F0"/>
                </a:solidFill>
                <a:effectLst/>
              </a:rPr>
              <a:t>expressible in terms of quantity</a:t>
            </a:r>
            <a:r>
              <a:rPr lang="en-US" sz="2800" b="0" i="0" dirty="0">
                <a:effectLst/>
              </a:rPr>
              <a:t>. Quantitative data is numbers-based, countable, or measurable, and is often collected through </a:t>
            </a:r>
            <a:r>
              <a:rPr lang="en-US" sz="2800" b="0" i="0" dirty="0">
                <a:solidFill>
                  <a:srgbClr val="00B0F0"/>
                </a:solidFill>
                <a:effectLst/>
              </a:rPr>
              <a:t>surveys, experiments, and statistical models</a:t>
            </a:r>
            <a:r>
              <a:rPr lang="en-US" sz="2800" b="0" i="0" dirty="0">
                <a:effectLst/>
              </a:rPr>
              <a:t>. Quantitative research is often used to answer the </a:t>
            </a:r>
            <a:r>
              <a:rPr lang="en-US" sz="2800" b="0" i="0" dirty="0">
                <a:solidFill>
                  <a:srgbClr val="00B0F0"/>
                </a:solidFill>
                <a:effectLst/>
              </a:rPr>
              <a:t>"what" or "how" of a phenomenon, and to analyze statistical relationships.</a:t>
            </a:r>
          </a:p>
          <a:p>
            <a:pPr algn="just"/>
            <a:endParaRPr lang="en-IN" sz="3600"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28</a:t>
            </a:fld>
            <a:endParaRPr lang="en-US" dirty="0"/>
          </a:p>
        </p:txBody>
      </p:sp>
    </p:spTree>
    <p:extLst>
      <p:ext uri="{BB962C8B-B14F-4D97-AF65-F5344CB8AC3E}">
        <p14:creationId xmlns:p14="http://schemas.microsoft.com/office/powerpoint/2010/main" val="105195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760200" cy="4800600"/>
          </a:xfrm>
        </p:spPr>
        <p:txBody>
          <a:bodyPr>
            <a:normAutofit/>
          </a:bodyPr>
          <a:lstStyle/>
          <a:p>
            <a:pPr marL="0" indent="0" algn="l">
              <a:buNone/>
            </a:pPr>
            <a:r>
              <a:rPr lang="en-US" sz="1800" b="0" i="0" u="none" strike="noStrike" baseline="0" dirty="0"/>
              <a:t>The kind of analysis that can be performed on a set of data will be influenced by the goals identified at the outset, and the data gathered. Broadly speaking, you may take a qualitative analysis approach or a quantitative analysis approach, or a combination of qualitative and quantitative. </a:t>
            </a:r>
          </a:p>
          <a:p>
            <a:pPr algn="l"/>
            <a:endParaRPr lang="en-IN"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29</a:t>
            </a:fld>
            <a:endParaRPr lang="en-US" dirty="0"/>
          </a:p>
        </p:txBody>
      </p:sp>
      <p:pic>
        <p:nvPicPr>
          <p:cNvPr id="8" name="Picture 7">
            <a:extLst>
              <a:ext uri="{FF2B5EF4-FFF2-40B4-BE49-F238E27FC236}">
                <a16:creationId xmlns:a16="http://schemas.microsoft.com/office/drawing/2014/main" xmlns="" id="{0154A399-90EC-A9CA-4BFB-38526A686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2362200"/>
            <a:ext cx="8572500" cy="3924300"/>
          </a:xfrm>
          <a:prstGeom prst="rect">
            <a:avLst/>
          </a:prstGeom>
        </p:spPr>
      </p:pic>
    </p:spTree>
    <p:extLst>
      <p:ext uri="{BB962C8B-B14F-4D97-AF65-F5344CB8AC3E}">
        <p14:creationId xmlns:p14="http://schemas.microsoft.com/office/powerpoint/2010/main" val="307535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B04C3D-1DC3-8A38-78C4-B19FA13E1A9A}"/>
              </a:ext>
            </a:extLst>
          </p:cNvPr>
          <p:cNvSpPr>
            <a:spLocks noGrp="1"/>
          </p:cNvSpPr>
          <p:nvPr>
            <p:ph type="title"/>
          </p:nvPr>
        </p:nvSpPr>
        <p:spPr/>
        <p:txBody>
          <a:bodyPr>
            <a:normAutofit/>
          </a:bodyPr>
          <a:lstStyle/>
          <a:p>
            <a:r>
              <a:rPr lang="en-US" sz="4400" b="1" i="0" u="none" strike="noStrike" baseline="0" dirty="0"/>
              <a:t>The Process of Interaction Design</a:t>
            </a:r>
            <a:endParaRPr lang="en-IN" sz="8000" b="1" dirty="0"/>
          </a:p>
        </p:txBody>
      </p:sp>
      <p:sp>
        <p:nvSpPr>
          <p:cNvPr id="3" name="Content Placeholder 2">
            <a:extLst>
              <a:ext uri="{FF2B5EF4-FFF2-40B4-BE49-F238E27FC236}">
                <a16:creationId xmlns:a16="http://schemas.microsoft.com/office/drawing/2014/main" xmlns="" id="{75983AA7-C110-750B-6292-24B6ACA4C015}"/>
              </a:ext>
            </a:extLst>
          </p:cNvPr>
          <p:cNvSpPr>
            <a:spLocks noGrp="1"/>
          </p:cNvSpPr>
          <p:nvPr>
            <p:ph idx="1"/>
          </p:nvPr>
        </p:nvSpPr>
        <p:spPr>
          <a:xfrm>
            <a:off x="406400" y="1371600"/>
            <a:ext cx="11633200" cy="4800600"/>
          </a:xfrm>
        </p:spPr>
        <p:txBody>
          <a:bodyPr>
            <a:normAutofit/>
          </a:bodyPr>
          <a:lstStyle/>
          <a:p>
            <a:pPr marL="0" indent="0" algn="l">
              <a:buNone/>
            </a:pPr>
            <a:r>
              <a:rPr lang="en-US" sz="3200" b="0" i="0" u="none" strike="noStrike" baseline="0" dirty="0">
                <a:latin typeface="ArialMT"/>
              </a:rPr>
              <a:t>The process of interaction design involves four basic activities:</a:t>
            </a:r>
          </a:p>
          <a:p>
            <a:pPr marL="0" indent="0" algn="l">
              <a:buNone/>
            </a:pPr>
            <a:r>
              <a:rPr lang="en-IN" sz="3200" b="0" i="0" u="none" strike="noStrike" baseline="0" dirty="0">
                <a:latin typeface="ArialMT"/>
              </a:rPr>
              <a:t>	1. Establishing requirements</a:t>
            </a:r>
          </a:p>
          <a:p>
            <a:pPr marL="0" indent="0" algn="l">
              <a:buNone/>
            </a:pPr>
            <a:r>
              <a:rPr lang="en-IN" sz="3200" b="0" i="0" u="none" strike="noStrike" baseline="0" dirty="0">
                <a:latin typeface="ArialMT"/>
              </a:rPr>
              <a:t>	2. Designing alternatives</a:t>
            </a:r>
          </a:p>
          <a:p>
            <a:pPr marL="0" indent="0" algn="l">
              <a:buNone/>
            </a:pPr>
            <a:r>
              <a:rPr lang="en-IN" sz="3200" b="0" i="0" u="none" strike="noStrike" baseline="0" dirty="0">
                <a:latin typeface="ArialMT"/>
              </a:rPr>
              <a:t>	3. Prototyping</a:t>
            </a:r>
          </a:p>
          <a:p>
            <a:pPr marL="0" indent="0" algn="l">
              <a:buNone/>
            </a:pPr>
            <a:r>
              <a:rPr lang="en-IN" sz="3200" b="0" i="0" u="none" strike="noStrike" baseline="0" dirty="0">
                <a:latin typeface="ArialMT"/>
              </a:rPr>
              <a:t>	4. Evaluating.</a:t>
            </a:r>
            <a:endParaRPr lang="en-IN" sz="3600" dirty="0"/>
          </a:p>
        </p:txBody>
      </p:sp>
      <p:sp>
        <p:nvSpPr>
          <p:cNvPr id="4" name="Date Placeholder 3">
            <a:extLst>
              <a:ext uri="{FF2B5EF4-FFF2-40B4-BE49-F238E27FC236}">
                <a16:creationId xmlns:a16="http://schemas.microsoft.com/office/drawing/2014/main" xmlns="" id="{09ABCFE5-148E-788F-D9FB-6027065AD03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FA2FD4A-F8C7-DA94-05E2-A66147480A6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49D6644-D2E6-A4FD-14E0-654D796A9922}"/>
              </a:ext>
            </a:extLst>
          </p:cNvPr>
          <p:cNvSpPr>
            <a:spLocks noGrp="1"/>
          </p:cNvSpPr>
          <p:nvPr>
            <p:ph type="sldNum" sz="quarter" idx="12"/>
          </p:nvPr>
        </p:nvSpPr>
        <p:spPr/>
        <p:txBody>
          <a:bodyPr/>
          <a:lstStyle/>
          <a:p>
            <a:fld id="{C4FA3F07-B4E9-4FEB-BC07-B9713C186F28}" type="slidenum">
              <a:rPr lang="en-US" smtClean="0"/>
              <a:pPr/>
              <a:t>3</a:t>
            </a:fld>
            <a:endParaRPr lang="en-US" dirty="0"/>
          </a:p>
        </p:txBody>
      </p:sp>
    </p:spTree>
    <p:extLst>
      <p:ext uri="{BB962C8B-B14F-4D97-AF65-F5344CB8AC3E}">
        <p14:creationId xmlns:p14="http://schemas.microsoft.com/office/powerpoint/2010/main" val="175155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760200" cy="4800600"/>
          </a:xfrm>
        </p:spPr>
        <p:txBody>
          <a:bodyPr>
            <a:normAutofit fontScale="85000" lnSpcReduction="10000"/>
          </a:bodyPr>
          <a:lstStyle/>
          <a:p>
            <a:pPr algn="l"/>
            <a:r>
              <a:rPr lang="en-US" sz="2400" b="0" i="0" u="none" strike="noStrike" baseline="0" dirty="0"/>
              <a:t>Quantitative data is data that is in the form of numbers, or that can easily be translated into numbers. </a:t>
            </a:r>
          </a:p>
          <a:p>
            <a:pPr algn="l"/>
            <a:r>
              <a:rPr lang="en-US" sz="2400" b="0" i="0" u="none" strike="noStrike" baseline="0" dirty="0"/>
              <a:t>For example, the number of years of experience the interviewees have, the number of projects a department handles at a time, or the number of minutes it takes to perform a task. </a:t>
            </a:r>
          </a:p>
          <a:p>
            <a:pPr algn="l"/>
            <a:r>
              <a:rPr lang="en-US" sz="2400" b="0" i="0" u="none" strike="noStrike" baseline="0" dirty="0"/>
              <a:t>Qualitative data is not expressed in numerical terms. </a:t>
            </a:r>
          </a:p>
          <a:p>
            <a:pPr algn="l"/>
            <a:r>
              <a:rPr lang="en-US" sz="2400" b="0" i="0" u="none" strike="noStrike" baseline="0" dirty="0"/>
              <a:t>For example, qualitative data includes descriptions, quotes from interviewees, vignettes of activity, and images. It is possible to express qualitative data in numerical form, but it is not always meant to do so.</a:t>
            </a:r>
          </a:p>
          <a:p>
            <a:pPr algn="l"/>
            <a:r>
              <a:rPr lang="en-US" sz="2400" b="0" i="0" u="none" strike="noStrike" baseline="0" dirty="0"/>
              <a:t>It is sometimes assumed that certain forms of data gathering can only result in quantitative data and others can only result in qualitative data. However, </a:t>
            </a:r>
            <a:r>
              <a:rPr lang="en-IN" sz="2400" b="0" i="0" u="none" strike="noStrike" baseline="0" dirty="0"/>
              <a:t>this is a fallacy.</a:t>
            </a:r>
          </a:p>
          <a:p>
            <a:r>
              <a:rPr lang="en-IN" sz="2400" b="0" i="0" u="none" strike="noStrike" baseline="0" dirty="0"/>
              <a:t>For example, on a </a:t>
            </a:r>
            <a:r>
              <a:rPr lang="en-US" sz="2400" b="0" i="0" u="none" strike="noStrike" baseline="0" dirty="0"/>
              <a:t>questionnaire, questions about the participant's age or the number of software packages they use a day will result in quantitative data, while any comment fields will result in qualitative data.</a:t>
            </a:r>
          </a:p>
          <a:p>
            <a:r>
              <a:rPr lang="en-US" sz="2400" b="0" i="0" u="none" strike="noStrike" baseline="0" dirty="0"/>
              <a:t> In an observation, quantitative data you may record includes the number of people involved in a project, or how many hours a participant spends trying to sort out a problem they encounter, while notes about the feelings of frustration, or the nature of interactions between team members, are qualitative data.</a:t>
            </a:r>
            <a:endParaRPr lang="en-IN" sz="2400" dirty="0"/>
          </a:p>
          <a:p>
            <a:pPr algn="l"/>
            <a:endParaRPr lang="en-IN" sz="1800"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30</a:t>
            </a:fld>
            <a:endParaRPr lang="en-US" dirty="0"/>
          </a:p>
        </p:txBody>
      </p:sp>
    </p:spTree>
    <p:extLst>
      <p:ext uri="{BB962C8B-B14F-4D97-AF65-F5344CB8AC3E}">
        <p14:creationId xmlns:p14="http://schemas.microsoft.com/office/powerpoint/2010/main" val="30830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6045200" cy="4800600"/>
          </a:xfrm>
        </p:spPr>
        <p:txBody>
          <a:bodyPr/>
          <a:lstStyle/>
          <a:p>
            <a:pPr algn="l"/>
            <a:r>
              <a:rPr lang="en-US" sz="1800" b="0" i="0" u="none" strike="noStrike" baseline="0" dirty="0">
                <a:solidFill>
                  <a:srgbClr val="108AB2"/>
                </a:solidFill>
                <a:latin typeface="ArialMT"/>
              </a:rPr>
              <a:t>The First Steps in Analyzing Data</a:t>
            </a:r>
          </a:p>
          <a:p>
            <a:pPr marL="0" indent="0" algn="l">
              <a:buNone/>
            </a:pPr>
            <a:r>
              <a:rPr lang="en-US" sz="1800" b="0" i="0" u="none" strike="noStrike" baseline="0" dirty="0">
                <a:solidFill>
                  <a:srgbClr val="000000"/>
                </a:solidFill>
                <a:latin typeface="ArialMT"/>
              </a:rPr>
              <a:t>Having performed data gathering sessions, there is some initial processing of the data normally required before data analysis can begin in earnest. There are many different combinations of data, but here we discuss typical data collected through interviews, questionnaires, and observation sessions.</a:t>
            </a:r>
            <a:endParaRPr lang="en-IN"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31</a:t>
            </a:fld>
            <a:endParaRPr lang="en-US" dirty="0"/>
          </a:p>
        </p:txBody>
      </p:sp>
      <p:pic>
        <p:nvPicPr>
          <p:cNvPr id="8" name="Picture 7">
            <a:extLst>
              <a:ext uri="{FF2B5EF4-FFF2-40B4-BE49-F238E27FC236}">
                <a16:creationId xmlns:a16="http://schemas.microsoft.com/office/drawing/2014/main" xmlns="" id="{EFF963CF-F9BE-06C8-E4EA-8B5C1F27E0DA}"/>
              </a:ext>
            </a:extLst>
          </p:cNvPr>
          <p:cNvPicPr>
            <a:picLocks noChangeAspect="1"/>
          </p:cNvPicPr>
          <p:nvPr/>
        </p:nvPicPr>
        <p:blipFill>
          <a:blip r:embed="rId2"/>
          <a:stretch>
            <a:fillRect/>
          </a:stretch>
        </p:blipFill>
        <p:spPr>
          <a:xfrm>
            <a:off x="6400800" y="1371600"/>
            <a:ext cx="5588000" cy="4143384"/>
          </a:xfrm>
          <a:prstGeom prst="rect">
            <a:avLst/>
          </a:prstGeom>
        </p:spPr>
      </p:pic>
      <p:sp>
        <p:nvSpPr>
          <p:cNvPr id="10" name="TextBox 9">
            <a:extLst>
              <a:ext uri="{FF2B5EF4-FFF2-40B4-BE49-F238E27FC236}">
                <a16:creationId xmlns:a16="http://schemas.microsoft.com/office/drawing/2014/main" xmlns="" id="{41E32E63-F7A0-6940-77EB-6447B0CCA215}"/>
              </a:ext>
            </a:extLst>
          </p:cNvPr>
          <p:cNvSpPr txBox="1"/>
          <p:nvPr/>
        </p:nvSpPr>
        <p:spPr>
          <a:xfrm>
            <a:off x="6527800" y="5672240"/>
            <a:ext cx="5664200" cy="646331"/>
          </a:xfrm>
          <a:prstGeom prst="rect">
            <a:avLst/>
          </a:prstGeom>
          <a:noFill/>
        </p:spPr>
        <p:txBody>
          <a:bodyPr wrap="square">
            <a:spAutoFit/>
          </a:bodyPr>
          <a:lstStyle/>
          <a:p>
            <a:pPr algn="l"/>
            <a:r>
              <a:rPr lang="en-US" sz="1800" b="0" i="0" u="none" strike="noStrike" baseline="0" dirty="0">
                <a:solidFill>
                  <a:srgbClr val="108AB2"/>
                </a:solidFill>
                <a:latin typeface="ArialMT"/>
              </a:rPr>
              <a:t>Data gathered and typical initial processing steps for the main </a:t>
            </a:r>
            <a:r>
              <a:rPr lang="en-IN" sz="1800" b="0" i="0" u="none" strike="noStrike" baseline="0" dirty="0">
                <a:solidFill>
                  <a:srgbClr val="108AB2"/>
                </a:solidFill>
                <a:latin typeface="ArialMT"/>
              </a:rPr>
              <a:t>data gathering techniques</a:t>
            </a:r>
            <a:endParaRPr lang="en-IN" dirty="0"/>
          </a:p>
        </p:txBody>
      </p:sp>
    </p:spTree>
    <p:extLst>
      <p:ext uri="{BB962C8B-B14F-4D97-AF65-F5344CB8AC3E}">
        <p14:creationId xmlns:p14="http://schemas.microsoft.com/office/powerpoint/2010/main" val="510512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7493000" cy="4800600"/>
          </a:xfrm>
        </p:spPr>
        <p:txBody>
          <a:bodyPr>
            <a:normAutofit fontScale="85000" lnSpcReduction="10000"/>
          </a:bodyPr>
          <a:lstStyle/>
          <a:p>
            <a:pPr marL="0" indent="0" algn="l">
              <a:buNone/>
            </a:pPr>
            <a:r>
              <a:rPr lang="en-US" sz="2400" b="1" i="0" u="none" strike="noStrike" baseline="0" dirty="0">
                <a:solidFill>
                  <a:srgbClr val="108AB2"/>
                </a:solidFill>
                <a:latin typeface="+mj-lt"/>
              </a:rPr>
              <a:t>The First Steps in Analyzing Data - </a:t>
            </a:r>
            <a:r>
              <a:rPr lang="en-IN" sz="2400" b="1" i="0" u="none" strike="noStrike" baseline="0" dirty="0">
                <a:solidFill>
                  <a:srgbClr val="108AB2"/>
                </a:solidFill>
                <a:latin typeface="+mj-lt"/>
              </a:rPr>
              <a:t>Simple Quantitative Analysis</a:t>
            </a:r>
          </a:p>
          <a:p>
            <a:r>
              <a:rPr lang="en-US" sz="1800" b="0" i="0" u="none" strike="noStrike" baseline="0" dirty="0"/>
              <a:t>Explaining statistical analysis requires a whole book on its own. We will not try to explain statistics in any detail, although some basic statistical terms. Here, we introduce some simple quantitative analysis techniques you can use effectively in an interaction design context. </a:t>
            </a:r>
          </a:p>
          <a:p>
            <a:r>
              <a:rPr lang="en-US" sz="1800" b="0" i="0" u="none" strike="noStrike" baseline="0" dirty="0"/>
              <a:t>The techniques explored here are averages and percentages. Percentages are useful for standardizing the data, particularly if you want to compare two or more large sets of responses.</a:t>
            </a:r>
          </a:p>
          <a:p>
            <a:r>
              <a:rPr lang="en-US" sz="1800" b="0" i="0" u="none" strike="noStrike" baseline="0" dirty="0"/>
              <a:t>Averages and percentages are well-known numerical measures. However, there are three different types of average and which one you use changes the meaning of your results. These three are: mean, median, and mode. </a:t>
            </a:r>
          </a:p>
          <a:p>
            <a:pPr lvl="1"/>
            <a:r>
              <a:rPr lang="en-US" b="0" i="0" u="none" strike="noStrike" baseline="0" dirty="0"/>
              <a:t>Mean refers to the commonly understood interpretation of average: i.e. add together all the figures and divide by the number of figures you started with. </a:t>
            </a:r>
          </a:p>
          <a:p>
            <a:pPr lvl="1"/>
            <a:r>
              <a:rPr lang="en-US" b="0" i="0" u="none" strike="noStrike" baseline="0" dirty="0"/>
              <a:t>Median and mode are less well-known but are very useful. The median is the middle value of the data when the numbers are ranked. </a:t>
            </a:r>
          </a:p>
          <a:p>
            <a:pPr lvl="1"/>
            <a:r>
              <a:rPr lang="en-US" b="0" i="0" u="none" strike="noStrike" baseline="0" dirty="0"/>
              <a:t>The mode is the most commonly occurring number. </a:t>
            </a:r>
          </a:p>
          <a:p>
            <a:pPr algn="l"/>
            <a:r>
              <a:rPr lang="en-US" sz="1800" b="0" i="0" u="none" strike="noStrike" baseline="0" dirty="0"/>
              <a:t>For example, in a set of data (2, 3, 4, 6, 6, 7, 7, 7, 8), the median is 6 and the mode is 7, while the mean is 50/9 = 5.56. In this case, the difference between the different averages is not that great. However, consider the set (2, 2, 2, 2, 450). Now the median is 2, the mode is 2, and the mean is 458/5 = 91.6!</a:t>
            </a:r>
            <a:endParaRPr lang="en-IN" sz="1800"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32</a:t>
            </a:fld>
            <a:endParaRPr lang="en-US" dirty="0"/>
          </a:p>
        </p:txBody>
      </p:sp>
      <p:pic>
        <p:nvPicPr>
          <p:cNvPr id="8" name="Picture 7">
            <a:extLst>
              <a:ext uri="{FF2B5EF4-FFF2-40B4-BE49-F238E27FC236}">
                <a16:creationId xmlns:a16="http://schemas.microsoft.com/office/drawing/2014/main" xmlns="" id="{3DEBFF44-565F-A060-5E8A-0BD52FEE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437817"/>
            <a:ext cx="4495800" cy="4651518"/>
          </a:xfrm>
          <a:prstGeom prst="rect">
            <a:avLst/>
          </a:prstGeom>
        </p:spPr>
      </p:pic>
    </p:spTree>
    <p:extLst>
      <p:ext uri="{BB962C8B-B14F-4D97-AF65-F5344CB8AC3E}">
        <p14:creationId xmlns:p14="http://schemas.microsoft.com/office/powerpoint/2010/main" val="2603637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7874000" cy="4800600"/>
          </a:xfrm>
        </p:spPr>
        <p:txBody>
          <a:bodyPr>
            <a:normAutofit lnSpcReduction="10000"/>
          </a:bodyPr>
          <a:lstStyle/>
          <a:p>
            <a:pPr marL="0" indent="0" algn="l">
              <a:buNone/>
            </a:pPr>
            <a:r>
              <a:rPr lang="en-US" sz="2400" b="1" i="0" u="none" strike="noStrike" baseline="0" dirty="0">
                <a:solidFill>
                  <a:srgbClr val="108AB2"/>
                </a:solidFill>
                <a:latin typeface="+mj-lt"/>
              </a:rPr>
              <a:t>The First Steps in Analyzing Data - </a:t>
            </a:r>
            <a:r>
              <a:rPr lang="en-IN" sz="2400" b="1" i="0" u="none" strike="noStrike" baseline="0" dirty="0">
                <a:solidFill>
                  <a:srgbClr val="108AB2"/>
                </a:solidFill>
                <a:latin typeface="+mj-lt"/>
              </a:rPr>
              <a:t>Simple Qualitative Analysis</a:t>
            </a:r>
          </a:p>
          <a:p>
            <a:r>
              <a:rPr lang="en-US" b="0" i="0" u="none" strike="noStrike" baseline="0" dirty="0"/>
              <a:t>As with quantitative analysis, the first step in qualitative analysis is to gain an overall impression of the data and to start looking for patterns. Some patterns will have emerged during the data gathering itself, and so you may already have some idea of the kinds of patterns to look for, but it is important to confirm and re-confirm findings to make sure that initial impressions are not biasing analysis. </a:t>
            </a:r>
          </a:p>
          <a:p>
            <a:r>
              <a:rPr lang="en-US" b="0" i="0" u="none" strike="noStrike" baseline="0" dirty="0"/>
              <a:t>For observation data, the guiding framework will have given some structure to the data. For example, the practitioner's framework will have resulted in a focus on who, where, and what, while using Robson's more detailed framework will result in patterns relating to physical objects, people's goals, sequences of events, </a:t>
            </a:r>
            <a:r>
              <a:rPr lang="en-IN" b="0" i="0" u="none" strike="noStrike" baseline="0" dirty="0"/>
              <a:t>and so on.  </a:t>
            </a:r>
          </a:p>
          <a:p>
            <a:r>
              <a:rPr lang="en-US" b="0" i="0" u="none" strike="noStrike" baseline="0" dirty="0"/>
              <a:t>There are three simple types of qualitative analysis that we discuss here: identifying recurring patterns and themes, categorizing data, and analyzing </a:t>
            </a:r>
            <a:r>
              <a:rPr lang="en-IN" b="0" i="0" u="none" strike="noStrike" baseline="0" dirty="0"/>
              <a:t>critical incidents.</a:t>
            </a:r>
            <a:endParaRPr lang="en-IN"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33</a:t>
            </a:fld>
            <a:endParaRPr lang="en-US" dirty="0"/>
          </a:p>
        </p:txBody>
      </p:sp>
      <p:pic>
        <p:nvPicPr>
          <p:cNvPr id="8" name="Picture 7">
            <a:extLst>
              <a:ext uri="{FF2B5EF4-FFF2-40B4-BE49-F238E27FC236}">
                <a16:creationId xmlns:a16="http://schemas.microsoft.com/office/drawing/2014/main" xmlns="" id="{2FE53880-F19F-138C-D71D-1EC97BAF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398494"/>
            <a:ext cx="3886200" cy="477370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83220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684000" cy="4800600"/>
          </a:xfrm>
        </p:spPr>
        <p:txBody>
          <a:bodyPr>
            <a:normAutofit/>
          </a:bodyPr>
          <a:lstStyle/>
          <a:p>
            <a:pPr marL="0" indent="0" algn="l">
              <a:buNone/>
            </a:pPr>
            <a:r>
              <a:rPr lang="en-US" sz="2400" b="1" i="0" u="none" strike="noStrike" baseline="0" dirty="0">
                <a:solidFill>
                  <a:srgbClr val="108AB2"/>
                </a:solidFill>
                <a:latin typeface="+mj-lt"/>
              </a:rPr>
              <a:t>Identifying Recurring Patterns or Themes</a:t>
            </a:r>
          </a:p>
          <a:p>
            <a:r>
              <a:rPr lang="en-US" sz="1800" b="0" i="0" u="none" strike="noStrike" baseline="0" dirty="0">
                <a:solidFill>
                  <a:srgbClr val="000000"/>
                </a:solidFill>
                <a:latin typeface="ArialMT"/>
              </a:rPr>
              <a:t>There are different techniques for identifying themes in qualitative data (e.g. Braun and Clarke, 2006). The affinity diagram, which is used in contextual design (Beyer and </a:t>
            </a:r>
            <a:r>
              <a:rPr lang="en-US" sz="1800" b="0" i="0" u="none" strike="noStrike" baseline="0" dirty="0" err="1">
                <a:solidFill>
                  <a:srgbClr val="000000"/>
                </a:solidFill>
                <a:latin typeface="ArialMT"/>
              </a:rPr>
              <a:t>Holtzblatt</a:t>
            </a:r>
            <a:r>
              <a:rPr lang="en-US" sz="1800" b="0" i="0" u="none" strike="noStrike" baseline="0" dirty="0">
                <a:solidFill>
                  <a:srgbClr val="000000"/>
                </a:solidFill>
                <a:latin typeface="ArialMT"/>
              </a:rPr>
              <a:t>, 1998; </a:t>
            </a:r>
            <a:r>
              <a:rPr lang="en-US" sz="1800" b="0" i="0" u="none" strike="noStrike" baseline="0" dirty="0" err="1">
                <a:solidFill>
                  <a:srgbClr val="000000"/>
                </a:solidFill>
                <a:latin typeface="ArialMT"/>
              </a:rPr>
              <a:t>Holtzblatt</a:t>
            </a:r>
            <a:r>
              <a:rPr lang="en-US" sz="1800" b="0" i="0" u="none" strike="noStrike" baseline="0" dirty="0">
                <a:solidFill>
                  <a:srgbClr val="000000"/>
                </a:solidFill>
                <a:latin typeface="ArialMT"/>
              </a:rPr>
              <a:t>, 2001) is one common technique used in qualitative analysis. </a:t>
            </a:r>
          </a:p>
          <a:p>
            <a:r>
              <a:rPr lang="en-US" sz="1800" b="0" i="0" u="none" strike="noStrike" baseline="0" dirty="0">
                <a:solidFill>
                  <a:srgbClr val="000000"/>
                </a:solidFill>
                <a:latin typeface="ArialMT"/>
              </a:rPr>
              <a:t>It aims to organize individual ideas and insights into a hierarchy showing common structures and themes. Notes are grouped together because they are similar in some fashion. The groups are not predefined but emerge from the data. </a:t>
            </a:r>
          </a:p>
          <a:p>
            <a:r>
              <a:rPr lang="en-US" sz="1800" b="0" i="0" u="none" strike="noStrike" baseline="0" dirty="0">
                <a:solidFill>
                  <a:srgbClr val="000000"/>
                </a:solidFill>
                <a:latin typeface="ArialMT"/>
              </a:rPr>
              <a:t>The process was originally introduced into the software quality community from Japan, where it is regarded as one of the seven quality processes. </a:t>
            </a:r>
          </a:p>
          <a:p>
            <a:r>
              <a:rPr lang="en-US" sz="1800" b="0" i="0" u="none" strike="noStrike" baseline="0" dirty="0">
                <a:solidFill>
                  <a:srgbClr val="000000"/>
                </a:solidFill>
                <a:latin typeface="ArialMT"/>
              </a:rPr>
              <a:t>The affinity diagram is built by a process of induction. One note is put up first, and then the team searches for other notes that are related in some way. </a:t>
            </a:r>
          </a:p>
          <a:p>
            <a:r>
              <a:rPr lang="en-US" sz="1800" b="0" i="0" u="none" strike="noStrike" baseline="0" dirty="0">
                <a:solidFill>
                  <a:srgbClr val="000000"/>
                </a:solidFill>
                <a:latin typeface="ArialMT"/>
              </a:rPr>
              <a:t>For example, De </a:t>
            </a:r>
            <a:r>
              <a:rPr lang="en-US" sz="1800" b="0" i="0" u="none" strike="noStrike" baseline="0" dirty="0" err="1">
                <a:solidFill>
                  <a:srgbClr val="000000"/>
                </a:solidFill>
                <a:latin typeface="ArialMT"/>
              </a:rPr>
              <a:t>Angeli</a:t>
            </a:r>
            <a:r>
              <a:rPr lang="en-US" sz="1800" b="0" i="0" u="none" strike="noStrike" baseline="0" dirty="0">
                <a:solidFill>
                  <a:srgbClr val="000000"/>
                </a:solidFill>
                <a:latin typeface="ArialMT"/>
              </a:rPr>
              <a:t> et al (2004) collected data through field observations and semi-structured interviews to investigate the use of ATMs (automated teller machines) in Mumbai, India. As part of their data analysis, they used affinity diagrams to cluster issues into themes </a:t>
            </a:r>
            <a:endParaRPr lang="en-IN" b="1"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34</a:t>
            </a:fld>
            <a:endParaRPr lang="en-US" dirty="0"/>
          </a:p>
        </p:txBody>
      </p:sp>
    </p:spTree>
    <p:extLst>
      <p:ext uri="{BB962C8B-B14F-4D97-AF65-F5344CB8AC3E}">
        <p14:creationId xmlns:p14="http://schemas.microsoft.com/office/powerpoint/2010/main" val="200219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35</a:t>
            </a:fld>
            <a:endParaRPr lang="en-US" dirty="0"/>
          </a:p>
        </p:txBody>
      </p:sp>
      <p:pic>
        <p:nvPicPr>
          <p:cNvPr id="2050" name="Picture 2" descr="Affinity Diagramming: Collaboratively Sort UX Findings &amp; Design Ideas">
            <a:extLst>
              <a:ext uri="{FF2B5EF4-FFF2-40B4-BE49-F238E27FC236}">
                <a16:creationId xmlns:a16="http://schemas.microsoft.com/office/drawing/2014/main" xmlns="" id="{3CBBEB62-CF4E-F44A-8F4D-430B184A59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80267"/>
            <a:ext cx="11506200" cy="441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531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684000" cy="4800600"/>
          </a:xfrm>
        </p:spPr>
        <p:txBody>
          <a:bodyPr>
            <a:normAutofit/>
          </a:bodyPr>
          <a:lstStyle/>
          <a:p>
            <a:pPr marL="0" indent="0" algn="l">
              <a:buNone/>
            </a:pPr>
            <a:r>
              <a:rPr lang="en-US" sz="2400" b="1" i="0" u="none" strike="noStrike" baseline="0" dirty="0">
                <a:solidFill>
                  <a:srgbClr val="108AB2"/>
                </a:solidFill>
                <a:latin typeface="+mj-lt"/>
              </a:rPr>
              <a:t>Identifying Recurring Patterns or Themes</a:t>
            </a:r>
          </a:p>
          <a:p>
            <a:pPr marL="0" indent="0" algn="l">
              <a:buNone/>
            </a:pPr>
            <a:endParaRPr lang="en-US" sz="2400" b="1" i="0" u="none" strike="noStrike" baseline="0" dirty="0">
              <a:solidFill>
                <a:srgbClr val="108AB2"/>
              </a:solidFill>
              <a:latin typeface="+mj-lt"/>
            </a:endParaRPr>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36</a:t>
            </a:fld>
            <a:endParaRPr lang="en-US" dirty="0"/>
          </a:p>
        </p:txBody>
      </p:sp>
      <p:pic>
        <p:nvPicPr>
          <p:cNvPr id="1026" name="Picture 2" descr="Affinity Diagram UX | Userpeek.com">
            <a:extLst>
              <a:ext uri="{FF2B5EF4-FFF2-40B4-BE49-F238E27FC236}">
                <a16:creationId xmlns:a16="http://schemas.microsoft.com/office/drawing/2014/main" xmlns="" id="{011D9CEA-14BC-6B17-7C93-ACBCF7144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102108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13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684000" cy="4800600"/>
          </a:xfrm>
        </p:spPr>
        <p:txBody>
          <a:bodyPr>
            <a:normAutofit/>
          </a:bodyPr>
          <a:lstStyle/>
          <a:p>
            <a:pPr marL="0" indent="0" algn="l">
              <a:buNone/>
            </a:pPr>
            <a:r>
              <a:rPr lang="en-IN" sz="2600" b="1" i="0" u="none" strike="noStrike" baseline="0" dirty="0">
                <a:solidFill>
                  <a:srgbClr val="108AB2"/>
                </a:solidFill>
                <a:latin typeface="+mj-lt"/>
              </a:rPr>
              <a:t>Categorizing Data</a:t>
            </a:r>
          </a:p>
          <a:p>
            <a:pPr algn="l"/>
            <a:r>
              <a:rPr lang="en-US" b="0" i="0" u="none" strike="noStrike" baseline="0" dirty="0">
                <a:solidFill>
                  <a:srgbClr val="000000"/>
                </a:solidFill>
              </a:rPr>
              <a:t>Transcripts of meetings, interviews, or think-aloud protocols can be analyzed at a high level of detail, such as identifying stories or themes, or at a fine level of detail in which each word, phrase, utterance, or gesture is analyzed.</a:t>
            </a:r>
          </a:p>
          <a:p>
            <a:pPr algn="l"/>
            <a:r>
              <a:rPr lang="en-US" b="0" i="0" u="none" strike="noStrike" baseline="0" dirty="0">
                <a:solidFill>
                  <a:srgbClr val="000000"/>
                </a:solidFill>
              </a:rPr>
              <a:t>Either way, elements identified in the data are usually categorized first using a categorization scheme. The categorization scheme may arise from the data itself, if the investigation is exploratory, as it might be in the requirements activity, or it might originate elsewhere in a well-recognized categorization scheme, or a combination of these two approaches may be used. </a:t>
            </a:r>
          </a:p>
          <a:p>
            <a:pPr algn="l"/>
            <a:r>
              <a:rPr lang="en-US" b="0" i="0" u="none" strike="noStrike" baseline="0" dirty="0">
                <a:solidFill>
                  <a:srgbClr val="000000"/>
                </a:solidFill>
              </a:rPr>
              <a:t>The principle here is that the data is divided up into elements and each </a:t>
            </a:r>
            <a:r>
              <a:rPr lang="en-IN" b="0" i="0" u="none" strike="noStrike" baseline="0" dirty="0">
                <a:solidFill>
                  <a:srgbClr val="000000"/>
                </a:solidFill>
              </a:rPr>
              <a:t>element is then categorized. </a:t>
            </a:r>
            <a:r>
              <a:rPr lang="en-US" b="0" i="0" u="none" strike="noStrike" baseline="0" dirty="0">
                <a:solidFill>
                  <a:srgbClr val="000000"/>
                </a:solidFill>
              </a:rPr>
              <a:t>Which categories to use is largely determined by the goal of the study. One of the most challenging aspects is determining meaningful categories that are </a:t>
            </a:r>
          </a:p>
          <a:p>
            <a:pPr lvl="1"/>
            <a:r>
              <a:rPr lang="en-US" sz="2000" b="0" i="0" u="none" strike="noStrike" baseline="0" dirty="0">
                <a:solidFill>
                  <a:srgbClr val="000000"/>
                </a:solidFill>
              </a:rPr>
              <a:t>orthogonal (i.e. do not overlap). Another is deciding on the appropriate</a:t>
            </a:r>
          </a:p>
          <a:p>
            <a:pPr lvl="1"/>
            <a:r>
              <a:rPr lang="en-US" sz="2000" b="0" i="0" u="none" strike="noStrike" baseline="0" dirty="0">
                <a:solidFill>
                  <a:srgbClr val="000000"/>
                </a:solidFill>
              </a:rPr>
              <a:t>granularity for the categories (e.g. at word, phrase, sentence, or paragraph level); this is also dependent on the goal of the study and the data being </a:t>
            </a:r>
            <a:r>
              <a:rPr lang="en-IN" sz="2000" b="0" i="0" u="none" strike="noStrike" baseline="0" dirty="0" err="1">
                <a:solidFill>
                  <a:srgbClr val="000000"/>
                </a:solidFill>
              </a:rPr>
              <a:t>analyzed</a:t>
            </a:r>
            <a:r>
              <a:rPr lang="en-IN" sz="2000" b="0" i="0" u="none" strike="noStrike" baseline="0" dirty="0">
                <a:solidFill>
                  <a:srgbClr val="000000"/>
                </a:solidFill>
              </a:rPr>
              <a:t>.</a:t>
            </a:r>
            <a:r>
              <a:rPr lang="en-US" sz="2000" b="0" i="0" u="none" strike="noStrike" baseline="0" dirty="0">
                <a:solidFill>
                  <a:srgbClr val="000000"/>
                </a:solidFill>
              </a:rPr>
              <a:t>)</a:t>
            </a:r>
            <a:endParaRPr lang="en-IN" sz="2000" b="1"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37</a:t>
            </a:fld>
            <a:endParaRPr lang="en-US" dirty="0"/>
          </a:p>
        </p:txBody>
      </p:sp>
    </p:spTree>
    <p:extLst>
      <p:ext uri="{BB962C8B-B14F-4D97-AF65-F5344CB8AC3E}">
        <p14:creationId xmlns:p14="http://schemas.microsoft.com/office/powerpoint/2010/main" val="32823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684000" cy="4800600"/>
          </a:xfrm>
        </p:spPr>
        <p:txBody>
          <a:bodyPr>
            <a:normAutofit/>
          </a:bodyPr>
          <a:lstStyle/>
          <a:p>
            <a:pPr marL="0" indent="0" algn="l">
              <a:buNone/>
            </a:pPr>
            <a:r>
              <a:rPr lang="en-IN" sz="2400" b="1" i="0" u="none" strike="noStrike" baseline="0" dirty="0">
                <a:solidFill>
                  <a:srgbClr val="108AB2"/>
                </a:solidFill>
                <a:latin typeface="+mj-lt"/>
              </a:rPr>
              <a:t>Looking for Critical Incidents</a:t>
            </a:r>
          </a:p>
          <a:p>
            <a:pPr algn="l"/>
            <a:r>
              <a:rPr lang="en-US" b="0" i="0" u="none" strike="noStrike" baseline="0" dirty="0">
                <a:solidFill>
                  <a:srgbClr val="000000"/>
                </a:solidFill>
              </a:rPr>
              <a:t>Data gathering sessions can often result in a lot of data. Analyzing all of that data in any detail is very time-consuming, and often not necessary. We have already suggested that themes, patterns, and categories can be used to identify areas where detailed analysis is appropriate. Another approach is to use the critical incident technique.</a:t>
            </a:r>
          </a:p>
          <a:p>
            <a:pPr algn="l"/>
            <a:r>
              <a:rPr lang="en-US" b="0" i="0" u="none" strike="noStrike" baseline="0" dirty="0"/>
              <a:t>In interaction design, critical incident analysis has been used in a variety of ways, but the main focus is to identify specific incidents that are significant, and then to focus on these and analyze them in detail, using the rest of the data collected as context to inform interpretation. These may be identified by the users during a retrospective discussion of a recent event, or by an observer either through studying video footage or in real-time. </a:t>
            </a:r>
          </a:p>
          <a:p>
            <a:pPr algn="l"/>
            <a:r>
              <a:rPr lang="en-US" b="0" i="0" u="none" strike="noStrike" baseline="0" dirty="0"/>
              <a:t>For example, in an evaluation study, a critical incident may be signaled by times when users were obviously stuck – usually marked by a comment, silence, looks of </a:t>
            </a:r>
            <a:r>
              <a:rPr lang="en-IN" b="0" i="0" u="none" strike="noStrike" baseline="0" dirty="0"/>
              <a:t>puzzlement, and so on.</a:t>
            </a:r>
            <a:endParaRPr lang="en-IN" sz="2400" b="1"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38</a:t>
            </a:fld>
            <a:endParaRPr lang="en-US" dirty="0"/>
          </a:p>
        </p:txBody>
      </p:sp>
    </p:spTree>
    <p:extLst>
      <p:ext uri="{BB962C8B-B14F-4D97-AF65-F5344CB8AC3E}">
        <p14:creationId xmlns:p14="http://schemas.microsoft.com/office/powerpoint/2010/main" val="456896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A7D66-8B0F-7C1C-7DA1-284DE5AE6D01}"/>
              </a:ext>
            </a:extLst>
          </p:cNvPr>
          <p:cNvSpPr>
            <a:spLocks noGrp="1"/>
          </p:cNvSpPr>
          <p:nvPr>
            <p:ph type="title"/>
          </p:nvPr>
        </p:nvSpPr>
        <p:spPr/>
        <p:txBody>
          <a:bodyPr>
            <a:noAutofit/>
          </a:bodyPr>
          <a:lstStyle/>
          <a:p>
            <a:r>
              <a:rPr lang="en-IN" sz="3200" b="1" i="0" u="none" strike="noStrike" baseline="0" dirty="0"/>
              <a:t>DATA ANALYSIS, INTERPRETATION, AND PRESENTATION</a:t>
            </a:r>
            <a:endParaRPr lang="en-IN" sz="3200" dirty="0"/>
          </a:p>
        </p:txBody>
      </p:sp>
      <p:sp>
        <p:nvSpPr>
          <p:cNvPr id="3" name="Content Placeholder 2">
            <a:extLst>
              <a:ext uri="{FF2B5EF4-FFF2-40B4-BE49-F238E27FC236}">
                <a16:creationId xmlns:a16="http://schemas.microsoft.com/office/drawing/2014/main" xmlns="" id="{1DA121E6-CBEF-B4C4-B534-9017639F5544}"/>
              </a:ext>
            </a:extLst>
          </p:cNvPr>
          <p:cNvSpPr>
            <a:spLocks noGrp="1"/>
          </p:cNvSpPr>
          <p:nvPr>
            <p:ph idx="1"/>
          </p:nvPr>
        </p:nvSpPr>
        <p:spPr>
          <a:xfrm>
            <a:off x="203200" y="1371600"/>
            <a:ext cx="11684000" cy="4800600"/>
          </a:xfrm>
        </p:spPr>
        <p:txBody>
          <a:bodyPr>
            <a:normAutofit/>
          </a:bodyPr>
          <a:lstStyle/>
          <a:p>
            <a:pPr marL="0" indent="0" algn="l">
              <a:buNone/>
            </a:pPr>
            <a:r>
              <a:rPr lang="en-US" sz="2400" b="1" i="0" u="none" strike="noStrike" baseline="0" dirty="0">
                <a:solidFill>
                  <a:srgbClr val="108AB2"/>
                </a:solidFill>
                <a:latin typeface="+mj-lt"/>
              </a:rPr>
              <a:t>Tools to Support Data Analysis</a:t>
            </a:r>
          </a:p>
          <a:p>
            <a:pPr algn="l"/>
            <a:r>
              <a:rPr lang="en-US" sz="1800" b="0" i="0" u="none" strike="noStrike" baseline="0" dirty="0">
                <a:latin typeface="ArialMT"/>
              </a:rPr>
              <a:t>Tools to support the organization and manipulation of data include facilities for categorization, theme-based analysis, and quantitative analysis. These typically provide facilities to associate labels (categories, themes, and so on) with sections of data, search the data for keywords or phrases, investigate the relationships between different themes or categories, and help to develop the coding scheme further; some tools can also generate graphical </a:t>
            </a:r>
            <a:r>
              <a:rPr lang="en-IN" sz="1800" b="0" i="0" u="none" strike="noStrike" baseline="0" dirty="0">
                <a:latin typeface="ArialMT"/>
              </a:rPr>
              <a:t>representations.</a:t>
            </a:r>
          </a:p>
          <a:p>
            <a:pPr algn="l"/>
            <a:r>
              <a:rPr lang="en-US" sz="1800" b="0" i="0" u="none" strike="noStrike" baseline="0" dirty="0">
                <a:latin typeface="ArialMT"/>
              </a:rPr>
              <a:t>Two well-known tools that support some of these data analysis activities are </a:t>
            </a:r>
            <a:r>
              <a:rPr lang="en-US" sz="1800" b="0" i="0" u="none" strike="noStrike" baseline="0" dirty="0" err="1">
                <a:latin typeface="ArialMT"/>
              </a:rPr>
              <a:t>Nvivo</a:t>
            </a:r>
            <a:r>
              <a:rPr lang="en-US" sz="1800" b="0" i="0" u="none" strike="noStrike" baseline="0" dirty="0">
                <a:latin typeface="ArialMT"/>
              </a:rPr>
              <a:t> and </a:t>
            </a:r>
            <a:r>
              <a:rPr lang="en-US" sz="1800" b="0" i="0" u="none" strike="noStrike" baseline="0" dirty="0" err="1">
                <a:latin typeface="ArialMT"/>
              </a:rPr>
              <a:t>Atlas.ti</a:t>
            </a:r>
            <a:r>
              <a:rPr lang="en-US" sz="1800" b="0" i="0" u="none" strike="noStrike" baseline="0" dirty="0">
                <a:latin typeface="ArialMT"/>
              </a:rPr>
              <a:t>. </a:t>
            </a:r>
            <a:r>
              <a:rPr lang="en-US" sz="1800" b="0" i="0" u="none" strike="noStrike" baseline="0" dirty="0" err="1">
                <a:latin typeface="ArialMT"/>
              </a:rPr>
              <a:t>Nvivo</a:t>
            </a:r>
            <a:r>
              <a:rPr lang="en-US" sz="1800" b="0" i="0" u="none" strike="noStrike" baseline="0" dirty="0">
                <a:latin typeface="ArialMT"/>
              </a:rPr>
              <a:t>, for example, supports the annotation and coding of data including PDF documents, photos, and video and audio files. Using </a:t>
            </a:r>
            <a:r>
              <a:rPr lang="en-US" sz="1800" b="0" i="0" u="none" strike="noStrike" baseline="0" dirty="0" err="1">
                <a:latin typeface="ArialMT"/>
              </a:rPr>
              <a:t>Nvivo</a:t>
            </a:r>
            <a:r>
              <a:rPr lang="en-US" sz="1800" b="0" i="0" u="none" strike="noStrike" baseline="0" dirty="0">
                <a:latin typeface="ArialMT"/>
              </a:rPr>
              <a:t>, field notes can be searched for keywords or phrases to support coding or content analysis; codes and data can be explored, merged, and manipulated in several ways. The information can also be printed in a variety of forms such as a list of every occasion a word or phrase is used in the data, and a tree structure showing the relationships between codes.</a:t>
            </a:r>
            <a:endParaRPr lang="en-IN" b="1" dirty="0"/>
          </a:p>
        </p:txBody>
      </p:sp>
      <p:sp>
        <p:nvSpPr>
          <p:cNvPr id="4" name="Date Placeholder 3">
            <a:extLst>
              <a:ext uri="{FF2B5EF4-FFF2-40B4-BE49-F238E27FC236}">
                <a16:creationId xmlns:a16="http://schemas.microsoft.com/office/drawing/2014/main" xmlns="" id="{D22F20BE-842F-C4E8-E05A-CDCE3FBB22A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BB1E103-E4BA-CF8B-9EB1-7B8401B319B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6114C1-3894-0EEE-D553-6D53E6D72CCE}"/>
              </a:ext>
            </a:extLst>
          </p:cNvPr>
          <p:cNvSpPr>
            <a:spLocks noGrp="1"/>
          </p:cNvSpPr>
          <p:nvPr>
            <p:ph type="sldNum" sz="quarter" idx="12"/>
          </p:nvPr>
        </p:nvSpPr>
        <p:spPr/>
        <p:txBody>
          <a:bodyPr/>
          <a:lstStyle/>
          <a:p>
            <a:fld id="{C4FA3F07-B4E9-4FEB-BC07-B9713C186F28}" type="slidenum">
              <a:rPr lang="en-US" smtClean="0"/>
              <a:pPr/>
              <a:t>39</a:t>
            </a:fld>
            <a:endParaRPr lang="en-US" dirty="0"/>
          </a:p>
        </p:txBody>
      </p:sp>
    </p:spTree>
    <p:extLst>
      <p:ext uri="{BB962C8B-B14F-4D97-AF65-F5344CB8AC3E}">
        <p14:creationId xmlns:p14="http://schemas.microsoft.com/office/powerpoint/2010/main" val="320521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13D97D-DCFE-A901-B993-F5EF55EAC804}"/>
              </a:ext>
            </a:extLst>
          </p:cNvPr>
          <p:cNvSpPr>
            <a:spLocks noGrp="1"/>
          </p:cNvSpPr>
          <p:nvPr>
            <p:ph type="title"/>
          </p:nvPr>
        </p:nvSpPr>
        <p:spPr/>
        <p:txBody>
          <a:bodyPr/>
          <a:lstStyle/>
          <a:p>
            <a:r>
              <a:rPr lang="en-US" sz="4000" b="1" i="0" u="none" strike="noStrike" baseline="0" dirty="0"/>
              <a:t>The Process of Interaction Design</a:t>
            </a:r>
            <a:endParaRPr lang="en-IN" dirty="0"/>
          </a:p>
        </p:txBody>
      </p:sp>
      <p:sp>
        <p:nvSpPr>
          <p:cNvPr id="3" name="Content Placeholder 2">
            <a:extLst>
              <a:ext uri="{FF2B5EF4-FFF2-40B4-BE49-F238E27FC236}">
                <a16:creationId xmlns:a16="http://schemas.microsoft.com/office/drawing/2014/main" xmlns="" id="{A0C6EF73-C7F2-E64E-5E07-9F5AA6B775DC}"/>
              </a:ext>
            </a:extLst>
          </p:cNvPr>
          <p:cNvSpPr>
            <a:spLocks noGrp="1"/>
          </p:cNvSpPr>
          <p:nvPr>
            <p:ph idx="1"/>
          </p:nvPr>
        </p:nvSpPr>
        <p:spPr>
          <a:xfrm>
            <a:off x="203200" y="1371600"/>
            <a:ext cx="11760200" cy="4800600"/>
          </a:xfrm>
        </p:spPr>
        <p:txBody>
          <a:bodyPr>
            <a:normAutofit fontScale="92500" lnSpcReduction="10000"/>
          </a:bodyPr>
          <a:lstStyle/>
          <a:p>
            <a:pPr algn="l"/>
            <a:r>
              <a:rPr lang="en-IN" sz="2400" b="1" i="0" u="none" strike="noStrike" baseline="0" dirty="0">
                <a:solidFill>
                  <a:srgbClr val="108AB2"/>
                </a:solidFill>
              </a:rPr>
              <a:t>Establishing Requirements</a:t>
            </a:r>
          </a:p>
          <a:p>
            <a:pPr marL="0" indent="0" algn="l">
              <a:buNone/>
            </a:pPr>
            <a:r>
              <a:rPr lang="en-US" b="0" i="0" u="none" strike="noStrike" baseline="0" dirty="0">
                <a:solidFill>
                  <a:srgbClr val="000000"/>
                </a:solidFill>
              </a:rPr>
              <a:t>In order to design something to support people, we must know who our </a:t>
            </a:r>
            <a:r>
              <a:rPr lang="en-US" dirty="0">
                <a:solidFill>
                  <a:srgbClr val="000000"/>
                </a:solidFill>
              </a:rPr>
              <a:t>t</a:t>
            </a:r>
            <a:r>
              <a:rPr lang="en-US" b="0" i="0" u="none" strike="noStrike" baseline="0" dirty="0">
                <a:solidFill>
                  <a:srgbClr val="000000"/>
                </a:solidFill>
              </a:rPr>
              <a:t>arget users are and what kind of support an interactive product could usefully provide. These needs form the basis of the product's requirements and underpin subsequent design and development. This activity is fundamental to a user-centered approach and is very important in interaction </a:t>
            </a:r>
            <a:r>
              <a:rPr lang="en-IN" b="0" i="0" u="none" strike="noStrike" baseline="0" dirty="0">
                <a:solidFill>
                  <a:srgbClr val="000000"/>
                </a:solidFill>
              </a:rPr>
              <a:t>design.</a:t>
            </a:r>
          </a:p>
          <a:p>
            <a:r>
              <a:rPr lang="en-IN" sz="2400" b="1" dirty="0">
                <a:solidFill>
                  <a:srgbClr val="108AB2"/>
                </a:solidFill>
              </a:rPr>
              <a:t>Designing Alternatives</a:t>
            </a:r>
          </a:p>
          <a:p>
            <a:pPr marL="0" indent="0" algn="l">
              <a:buNone/>
            </a:pPr>
            <a:r>
              <a:rPr lang="en-US" b="0" i="0" u="none" strike="noStrike" baseline="0" dirty="0">
                <a:solidFill>
                  <a:srgbClr val="000000"/>
                </a:solidFill>
              </a:rPr>
              <a:t>This is the core activity of designing: actually suggesting ideas for meeting the requirements. This activity can be viewed as two sub-activities:</a:t>
            </a:r>
          </a:p>
          <a:p>
            <a:pPr lvl="1"/>
            <a:r>
              <a:rPr lang="en-IN" sz="2200" b="1" i="0" u="none" strike="noStrike" baseline="0" dirty="0">
                <a:solidFill>
                  <a:srgbClr val="000000"/>
                </a:solidFill>
              </a:rPr>
              <a:t>conceptual design </a:t>
            </a:r>
          </a:p>
          <a:p>
            <a:pPr marL="457200" lvl="1" indent="0">
              <a:buNone/>
            </a:pPr>
            <a:r>
              <a:rPr lang="en-IN" sz="2000" b="0" i="0" u="none" strike="noStrike" baseline="0" dirty="0">
                <a:solidFill>
                  <a:srgbClr val="000000"/>
                </a:solidFill>
              </a:rPr>
              <a:t>Conceptual design involves </a:t>
            </a:r>
            <a:r>
              <a:rPr lang="en-US" sz="2000" b="0" i="0" u="none" strike="noStrike" baseline="0" dirty="0">
                <a:solidFill>
                  <a:srgbClr val="000000"/>
                </a:solidFill>
              </a:rPr>
              <a:t>producing the conceptual model for the product, and a conceptual model describes an abstraction outlining what people can do with a product and what concepts are needed to understand how to interact with it.</a:t>
            </a:r>
            <a:endParaRPr lang="en-IN" sz="2000" b="0" i="0" u="none" strike="noStrike" baseline="0" dirty="0">
              <a:solidFill>
                <a:srgbClr val="000000"/>
              </a:solidFill>
            </a:endParaRPr>
          </a:p>
          <a:p>
            <a:pPr lvl="1"/>
            <a:r>
              <a:rPr lang="en-IN" sz="2200" b="1" i="0" u="none" strike="noStrike" baseline="0" dirty="0">
                <a:solidFill>
                  <a:srgbClr val="000000"/>
                </a:solidFill>
              </a:rPr>
              <a:t>concrete design </a:t>
            </a:r>
          </a:p>
          <a:p>
            <a:pPr marL="457200" lvl="1" indent="0">
              <a:buNone/>
            </a:pPr>
            <a:r>
              <a:rPr lang="en-US" sz="2000" b="0" i="0" u="none" strike="noStrike" baseline="0" dirty="0">
                <a:solidFill>
                  <a:srgbClr val="000000"/>
                </a:solidFill>
              </a:rPr>
              <a:t>The concrete design considers the detail of the product including the colors, sounds, and images to use menu design, and icon design.</a:t>
            </a:r>
            <a:endParaRPr lang="en-IN" sz="2000" dirty="0"/>
          </a:p>
        </p:txBody>
      </p:sp>
      <p:sp>
        <p:nvSpPr>
          <p:cNvPr id="4" name="Date Placeholder 3">
            <a:extLst>
              <a:ext uri="{FF2B5EF4-FFF2-40B4-BE49-F238E27FC236}">
                <a16:creationId xmlns:a16="http://schemas.microsoft.com/office/drawing/2014/main" xmlns="" id="{76869633-FE8F-2708-6E63-EC51C471CC9A}"/>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8927469-BEFE-BE24-C3D6-57F8213E4F3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A109F7D-253E-F79F-0F14-76BCA1A36190}"/>
              </a:ext>
            </a:extLst>
          </p:cNvPr>
          <p:cNvSpPr>
            <a:spLocks noGrp="1"/>
          </p:cNvSpPr>
          <p:nvPr>
            <p:ph type="sldNum" sz="quarter" idx="12"/>
          </p:nvPr>
        </p:nvSpPr>
        <p:spPr/>
        <p:txBody>
          <a:bodyPr/>
          <a:lstStyle/>
          <a:p>
            <a:fld id="{C4FA3F07-B4E9-4FEB-BC07-B9713C186F28}" type="slidenum">
              <a:rPr lang="en-US" smtClean="0"/>
              <a:pPr/>
              <a:t>4</a:t>
            </a:fld>
            <a:endParaRPr lang="en-US" dirty="0"/>
          </a:p>
        </p:txBody>
      </p:sp>
    </p:spTree>
    <p:extLst>
      <p:ext uri="{BB962C8B-B14F-4D97-AF65-F5344CB8AC3E}">
        <p14:creationId xmlns:p14="http://schemas.microsoft.com/office/powerpoint/2010/main" val="686760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8BD923D5-1F98-4726-EBE8-146FF0C59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11658600" cy="4724400"/>
          </a:xfrm>
          <a:prstGeom prst="rect">
            <a:avLst/>
          </a:prstGeom>
        </p:spPr>
      </p:pic>
      <p:sp>
        <p:nvSpPr>
          <p:cNvPr id="4" name="Date Placeholder 3">
            <a:extLst>
              <a:ext uri="{FF2B5EF4-FFF2-40B4-BE49-F238E27FC236}">
                <a16:creationId xmlns:a16="http://schemas.microsoft.com/office/drawing/2014/main" xmlns="" id="{8B0E512B-B1AB-508C-8DAC-485EC6FC549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E88BDD69-DDD9-2DCC-ACBA-2FC4B7A803C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0AB1FC-FD75-DE6B-7330-463830458099}"/>
              </a:ext>
            </a:extLst>
          </p:cNvPr>
          <p:cNvSpPr>
            <a:spLocks noGrp="1"/>
          </p:cNvSpPr>
          <p:nvPr>
            <p:ph type="sldNum" sz="quarter" idx="12"/>
          </p:nvPr>
        </p:nvSpPr>
        <p:spPr/>
        <p:txBody>
          <a:bodyPr/>
          <a:lstStyle/>
          <a:p>
            <a:fld id="{C4FA3F07-B4E9-4FEB-BC07-B9713C186F28}" type="slidenum">
              <a:rPr lang="en-US" smtClean="0"/>
              <a:pPr/>
              <a:t>40</a:t>
            </a:fld>
            <a:endParaRPr lang="en-US" dirty="0"/>
          </a:p>
        </p:txBody>
      </p:sp>
    </p:spTree>
    <p:extLst>
      <p:ext uri="{BB962C8B-B14F-4D97-AF65-F5344CB8AC3E}">
        <p14:creationId xmlns:p14="http://schemas.microsoft.com/office/powerpoint/2010/main" val="139092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C1DA87A1-84D3-184F-35A3-EE9C62F82221}"/>
              </a:ext>
            </a:extLst>
          </p:cNvPr>
          <p:cNvSpPr>
            <a:spLocks noGrp="1"/>
          </p:cNvSpPr>
          <p:nvPr>
            <p:ph type="title"/>
          </p:nvPr>
        </p:nvSpPr>
        <p:spPr/>
        <p:txBody>
          <a:bodyPr/>
          <a:lstStyle/>
          <a:p>
            <a:pPr algn="ctr"/>
            <a:r>
              <a:rPr lang="en-IN" dirty="0"/>
              <a:t>Design</a:t>
            </a:r>
          </a:p>
        </p:txBody>
      </p:sp>
      <p:sp>
        <p:nvSpPr>
          <p:cNvPr id="2" name="Content Placeholder 1">
            <a:extLst>
              <a:ext uri="{FF2B5EF4-FFF2-40B4-BE49-F238E27FC236}">
                <a16:creationId xmlns:a16="http://schemas.microsoft.com/office/drawing/2014/main" xmlns="" id="{B17BB358-5D87-39CD-6F00-99A2503BDB2B}"/>
              </a:ext>
            </a:extLst>
          </p:cNvPr>
          <p:cNvSpPr>
            <a:spLocks noGrp="1"/>
          </p:cNvSpPr>
          <p:nvPr>
            <p:ph idx="1"/>
          </p:nvPr>
        </p:nvSpPr>
        <p:spPr/>
        <p:txBody>
          <a:bodyPr>
            <a:normAutofit/>
          </a:bodyPr>
          <a:lstStyle/>
          <a:p>
            <a:pPr marL="0" indent="0" algn="l">
              <a:buNone/>
            </a:pPr>
            <a:r>
              <a:rPr lang="en-US" sz="2400" b="0" i="0" u="none" strike="noStrike" baseline="0" dirty="0"/>
              <a:t>Design activities begin once some requirements have been established. The design emerges iteratively, through repeated design–evaluation–redesign cycles involving users. Broadly speaking, there are two types of design: </a:t>
            </a:r>
          </a:p>
          <a:p>
            <a:pPr algn="l"/>
            <a:r>
              <a:rPr lang="en-US" sz="2400" b="1" i="0" u="none" strike="noStrike" baseline="0" dirty="0"/>
              <a:t>Conceptual Design </a:t>
            </a:r>
            <a:r>
              <a:rPr lang="en-US" sz="2400" b="0" i="0" u="none" strike="noStrike" baseline="0" dirty="0"/>
              <a:t>which is concerned with developing a conceptual model that captures what the product will do and how it will behave </a:t>
            </a:r>
          </a:p>
          <a:p>
            <a:pPr algn="l"/>
            <a:r>
              <a:rPr lang="en-US" sz="2400" b="1" i="0" u="none" strike="noStrike" baseline="0" dirty="0"/>
              <a:t>Concrete Design </a:t>
            </a:r>
            <a:r>
              <a:rPr lang="en-US" sz="2400" b="0" i="0" u="none" strike="noStrike" baseline="0" dirty="0"/>
              <a:t>is concerned with details of the design such as menu structures, haptic feedback, physical widgets, and graphics.  </a:t>
            </a:r>
          </a:p>
          <a:p>
            <a:pPr marL="0" indent="0" algn="l">
              <a:buNone/>
            </a:pPr>
            <a:r>
              <a:rPr lang="en-US" sz="2400" b="0" i="0" u="none" strike="noStrike" baseline="0" dirty="0"/>
              <a:t>As design cycles become shorter, the distinction between these two becomes blurred, but they are worth distinguishing because each emphasizes a different set of </a:t>
            </a:r>
            <a:r>
              <a:rPr lang="en-IN" sz="2400" b="0" i="0" u="none" strike="noStrike" baseline="0" dirty="0"/>
              <a:t>design concerns.</a:t>
            </a:r>
            <a:endParaRPr lang="en-IN" sz="2800" dirty="0"/>
          </a:p>
        </p:txBody>
      </p:sp>
      <p:sp>
        <p:nvSpPr>
          <p:cNvPr id="4" name="Date Placeholder 3">
            <a:extLst>
              <a:ext uri="{FF2B5EF4-FFF2-40B4-BE49-F238E27FC236}">
                <a16:creationId xmlns:a16="http://schemas.microsoft.com/office/drawing/2014/main" xmlns="" id="{8B0E512B-B1AB-508C-8DAC-485EC6FC549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E88BDD69-DDD9-2DCC-ACBA-2FC4B7A803C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0AB1FC-FD75-DE6B-7330-463830458099}"/>
              </a:ext>
            </a:extLst>
          </p:cNvPr>
          <p:cNvSpPr>
            <a:spLocks noGrp="1"/>
          </p:cNvSpPr>
          <p:nvPr>
            <p:ph type="sldNum" sz="quarter" idx="12"/>
          </p:nvPr>
        </p:nvSpPr>
        <p:spPr/>
        <p:txBody>
          <a:bodyPr/>
          <a:lstStyle/>
          <a:p>
            <a:fld id="{C4FA3F07-B4E9-4FEB-BC07-B9713C186F28}" type="slidenum">
              <a:rPr lang="en-US" smtClean="0"/>
              <a:pPr/>
              <a:t>41</a:t>
            </a:fld>
            <a:endParaRPr lang="en-US" dirty="0"/>
          </a:p>
        </p:txBody>
      </p:sp>
    </p:spTree>
    <p:extLst>
      <p:ext uri="{BB962C8B-B14F-4D97-AF65-F5344CB8AC3E}">
        <p14:creationId xmlns:p14="http://schemas.microsoft.com/office/powerpoint/2010/main" val="1083777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84563-2B16-4A46-4D09-AA05D614456F}"/>
              </a:ext>
            </a:extLst>
          </p:cNvPr>
          <p:cNvSpPr>
            <a:spLocks noGrp="1"/>
          </p:cNvSpPr>
          <p:nvPr>
            <p:ph type="title"/>
          </p:nvPr>
        </p:nvSpPr>
        <p:spPr/>
        <p:txBody>
          <a:bodyPr/>
          <a:lstStyle/>
          <a:p>
            <a:r>
              <a:rPr lang="en-IN" dirty="0"/>
              <a:t>Conceptual Design</a:t>
            </a:r>
          </a:p>
        </p:txBody>
      </p:sp>
      <p:sp>
        <p:nvSpPr>
          <p:cNvPr id="3" name="Content Placeholder 2">
            <a:extLst>
              <a:ext uri="{FF2B5EF4-FFF2-40B4-BE49-F238E27FC236}">
                <a16:creationId xmlns:a16="http://schemas.microsoft.com/office/drawing/2014/main" xmlns="" id="{04BBC5E6-82E3-8E35-AE2B-04A32CEA320D}"/>
              </a:ext>
            </a:extLst>
          </p:cNvPr>
          <p:cNvSpPr>
            <a:spLocks noGrp="1"/>
          </p:cNvSpPr>
          <p:nvPr>
            <p:ph idx="1"/>
          </p:nvPr>
        </p:nvSpPr>
        <p:spPr/>
        <p:txBody>
          <a:bodyPr>
            <a:normAutofit/>
          </a:bodyPr>
          <a:lstStyle/>
          <a:p>
            <a:pPr algn="l"/>
            <a:r>
              <a:rPr lang="en-US" sz="2400" b="0" i="0" u="none" strike="noStrike" baseline="0" dirty="0"/>
              <a:t>Designing the conceptual model is fundamental to </a:t>
            </a:r>
            <a:r>
              <a:rPr lang="en-IN" sz="2400" b="0" i="0" u="none" strike="noStrike" baseline="0" dirty="0"/>
              <a:t>interaction design</a:t>
            </a:r>
            <a:r>
              <a:rPr lang="en-IN" sz="2400" dirty="0"/>
              <a:t> </a:t>
            </a:r>
            <a:r>
              <a:rPr lang="en-US" sz="2400" b="0" i="0" u="none" strike="noStrike" baseline="0" dirty="0"/>
              <a:t>and is concerned with transforming requirements into a conceptual model. </a:t>
            </a:r>
          </a:p>
          <a:p>
            <a:pPr algn="l"/>
            <a:r>
              <a:rPr lang="en-US" sz="2400" b="0" i="0" u="none" strike="noStrike" baseline="0" dirty="0"/>
              <a:t>A conceptual model is an outline of what people can do with a product and what concepts are needed to understand how to interact with it.</a:t>
            </a:r>
          </a:p>
          <a:p>
            <a:pPr algn="l"/>
            <a:r>
              <a:rPr lang="en-US" sz="2400" b="0" i="0" u="none" strike="noStrike" baseline="0" dirty="0"/>
              <a:t>Key guiding principles of conceptual design are:</a:t>
            </a:r>
          </a:p>
          <a:p>
            <a:pPr lvl="1"/>
            <a:r>
              <a:rPr lang="en-US" sz="2400" b="0" i="0" u="none" strike="noStrike" baseline="0" dirty="0"/>
              <a:t>Keep an open mind but never forget the users and their context.</a:t>
            </a:r>
          </a:p>
          <a:p>
            <a:pPr lvl="1"/>
            <a:r>
              <a:rPr lang="en-US" sz="2400" b="0" i="0" u="none" strike="noStrike" baseline="0" dirty="0"/>
              <a:t>Discuss ideas with other stakeholders as much as possible.</a:t>
            </a:r>
          </a:p>
          <a:p>
            <a:pPr lvl="1"/>
            <a:r>
              <a:rPr lang="en-US" sz="2400" b="0" i="0" u="none" strike="noStrike" baseline="0" dirty="0"/>
              <a:t>Use prototyping to get rapid feedback.</a:t>
            </a:r>
          </a:p>
          <a:p>
            <a:pPr lvl="1"/>
            <a:r>
              <a:rPr lang="en-IN" sz="2400" b="0" i="0" u="none" strike="noStrike" baseline="0" dirty="0"/>
              <a:t>Iterate, iterate, and iterate.</a:t>
            </a:r>
            <a:endParaRPr lang="en-IN" sz="2400" dirty="0"/>
          </a:p>
        </p:txBody>
      </p:sp>
      <p:sp>
        <p:nvSpPr>
          <p:cNvPr id="4" name="Date Placeholder 3">
            <a:extLst>
              <a:ext uri="{FF2B5EF4-FFF2-40B4-BE49-F238E27FC236}">
                <a16:creationId xmlns:a16="http://schemas.microsoft.com/office/drawing/2014/main" xmlns="" id="{6153DF40-0F64-6E6E-36AA-F76009D63CB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E20164B-10BB-C237-A3B7-F31D16E8F21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B9575D-77F1-1549-8B23-4F0120252123}"/>
              </a:ext>
            </a:extLst>
          </p:cNvPr>
          <p:cNvSpPr>
            <a:spLocks noGrp="1"/>
          </p:cNvSpPr>
          <p:nvPr>
            <p:ph type="sldNum" sz="quarter" idx="12"/>
          </p:nvPr>
        </p:nvSpPr>
        <p:spPr/>
        <p:txBody>
          <a:bodyPr/>
          <a:lstStyle/>
          <a:p>
            <a:fld id="{C4FA3F07-B4E9-4FEB-BC07-B9713C186F28}" type="slidenum">
              <a:rPr lang="en-US" smtClean="0"/>
              <a:pPr/>
              <a:t>42</a:t>
            </a:fld>
            <a:endParaRPr lang="en-US" dirty="0"/>
          </a:p>
        </p:txBody>
      </p:sp>
    </p:spTree>
    <p:extLst>
      <p:ext uri="{BB962C8B-B14F-4D97-AF65-F5344CB8AC3E}">
        <p14:creationId xmlns:p14="http://schemas.microsoft.com/office/powerpoint/2010/main" val="1881196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84563-2B16-4A46-4D09-AA05D614456F}"/>
              </a:ext>
            </a:extLst>
          </p:cNvPr>
          <p:cNvSpPr>
            <a:spLocks noGrp="1"/>
          </p:cNvSpPr>
          <p:nvPr>
            <p:ph type="title"/>
          </p:nvPr>
        </p:nvSpPr>
        <p:spPr/>
        <p:txBody>
          <a:bodyPr/>
          <a:lstStyle/>
          <a:p>
            <a:r>
              <a:rPr lang="en-IN" sz="4000" b="0" i="0" u="none" strike="noStrike" baseline="0" dirty="0"/>
              <a:t>Steps in Conceptual Design</a:t>
            </a:r>
          </a:p>
        </p:txBody>
      </p:sp>
      <p:sp>
        <p:nvSpPr>
          <p:cNvPr id="4" name="Date Placeholder 3">
            <a:extLst>
              <a:ext uri="{FF2B5EF4-FFF2-40B4-BE49-F238E27FC236}">
                <a16:creationId xmlns:a16="http://schemas.microsoft.com/office/drawing/2014/main" xmlns="" id="{6153DF40-0F64-6E6E-36AA-F76009D63CB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E20164B-10BB-C237-A3B7-F31D16E8F21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BB9575D-77F1-1549-8B23-4F0120252123}"/>
              </a:ext>
            </a:extLst>
          </p:cNvPr>
          <p:cNvSpPr>
            <a:spLocks noGrp="1"/>
          </p:cNvSpPr>
          <p:nvPr>
            <p:ph type="sldNum" sz="quarter" idx="12"/>
          </p:nvPr>
        </p:nvSpPr>
        <p:spPr/>
        <p:txBody>
          <a:bodyPr/>
          <a:lstStyle/>
          <a:p>
            <a:fld id="{C4FA3F07-B4E9-4FEB-BC07-B9713C186F28}" type="slidenum">
              <a:rPr lang="en-US" smtClean="0"/>
              <a:pPr/>
              <a:t>43</a:t>
            </a:fld>
            <a:endParaRPr lang="en-US" dirty="0"/>
          </a:p>
        </p:txBody>
      </p:sp>
      <p:graphicFrame>
        <p:nvGraphicFramePr>
          <p:cNvPr id="7" name="Diagram 6">
            <a:extLst>
              <a:ext uri="{FF2B5EF4-FFF2-40B4-BE49-F238E27FC236}">
                <a16:creationId xmlns:a16="http://schemas.microsoft.com/office/drawing/2014/main" xmlns="" id="{D7EC5890-63B1-CB07-9BF0-0D2F6DDE8DA7}"/>
              </a:ext>
            </a:extLst>
          </p:cNvPr>
          <p:cNvGraphicFramePr/>
          <p:nvPr>
            <p:extLst>
              <p:ext uri="{D42A27DB-BD31-4B8C-83A1-F6EECF244321}">
                <p14:modId xmlns:p14="http://schemas.microsoft.com/office/powerpoint/2010/main" val="4037012429"/>
              </p:ext>
            </p:extLst>
          </p:nvPr>
        </p:nvGraphicFramePr>
        <p:xfrm>
          <a:off x="508000" y="1752601"/>
          <a:ext cx="11074400" cy="426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920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p:txBody>
          <a:bodyPr>
            <a:normAutofit/>
          </a:bodyPr>
          <a:lstStyle/>
          <a:p>
            <a:r>
              <a:rPr lang="en-US" b="0" i="0" u="none" strike="noStrike" baseline="0" dirty="0"/>
              <a:t>Some elements of a conceptual model will derive from the requirements for the product. For example, the requirements activity will have provided information about the concepts involved in a task and their relationships, e.g. through task descriptions and analysis. </a:t>
            </a:r>
          </a:p>
          <a:p>
            <a:r>
              <a:rPr lang="en-US" b="0" i="0" u="none" strike="noStrike" baseline="0" dirty="0"/>
              <a:t>Immersion in the data and attempting to empathize with the users as described above will, together with the requirements, provide information about the product's user experience goals, and give you a good understanding of what the product should be like. </a:t>
            </a:r>
          </a:p>
          <a:p>
            <a:pPr algn="l"/>
            <a:r>
              <a:rPr lang="en-US" dirty="0"/>
              <a:t>We need to </a:t>
            </a:r>
            <a:r>
              <a:rPr lang="en-US" b="0" i="0" u="none" strike="noStrike" baseline="0" dirty="0"/>
              <a:t>discuss approaches that help in pulling together an initial </a:t>
            </a:r>
            <a:r>
              <a:rPr lang="en-IN" b="0" i="0" u="none" strike="noStrike" baseline="0" dirty="0"/>
              <a:t>conceptual model. In particular, we consider:</a:t>
            </a:r>
          </a:p>
          <a:p>
            <a:pPr lvl="1"/>
            <a:r>
              <a:rPr lang="en-US" sz="2000" b="0" i="0" u="none" strike="noStrike" baseline="0" dirty="0"/>
              <a:t>Which interface metaphors would be suitable to help users understand </a:t>
            </a:r>
            <a:r>
              <a:rPr lang="en-IN" sz="2000" b="0" i="0" u="none" strike="noStrike" baseline="0" dirty="0"/>
              <a:t>the product?</a:t>
            </a:r>
          </a:p>
          <a:p>
            <a:pPr lvl="1"/>
            <a:r>
              <a:rPr lang="en-US" sz="2000" b="0" i="0" u="none" strike="noStrike" baseline="0" dirty="0"/>
              <a:t>Which interaction type(s) would best support the users’ activities?</a:t>
            </a:r>
          </a:p>
          <a:p>
            <a:pPr lvl="1"/>
            <a:r>
              <a:rPr lang="en-US" sz="2000" b="0" i="0" u="none" strike="noStrike" baseline="0" dirty="0"/>
              <a:t>Do different interface types suggest alternative design insights or </a:t>
            </a:r>
            <a:r>
              <a:rPr lang="en-IN" sz="2000" b="0" i="0" u="none" strike="noStrike" baseline="0" dirty="0"/>
              <a:t>options?</a:t>
            </a:r>
            <a:endParaRPr lang="en-IN" sz="2000" dirty="0"/>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44</a:t>
            </a:fld>
            <a:endParaRPr lang="en-US" dirty="0"/>
          </a:p>
        </p:txBody>
      </p:sp>
    </p:spTree>
    <p:extLst>
      <p:ext uri="{BB962C8B-B14F-4D97-AF65-F5344CB8AC3E}">
        <p14:creationId xmlns:p14="http://schemas.microsoft.com/office/powerpoint/2010/main" val="2909245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p:txBody>
          <a:bodyPr>
            <a:normAutofit/>
          </a:bodyPr>
          <a:lstStyle/>
          <a:p>
            <a:pPr marL="0" indent="0" algn="l">
              <a:buNone/>
            </a:pPr>
            <a:r>
              <a:rPr lang="en-IN" sz="2800" b="1" i="0" u="none" strike="noStrike" baseline="0" dirty="0">
                <a:solidFill>
                  <a:srgbClr val="108AB2"/>
                </a:solidFill>
                <a:latin typeface="Arial-BoldMT"/>
              </a:rPr>
              <a:t>Interface metaphors.</a:t>
            </a:r>
          </a:p>
          <a:p>
            <a:r>
              <a:rPr lang="en-US" sz="2400" b="0" i="0" u="none" strike="noStrike" baseline="0" dirty="0">
                <a:solidFill>
                  <a:srgbClr val="000000"/>
                </a:solidFill>
              </a:rPr>
              <a:t>Interface metaphors combine familiar knowledge with new knowledge in a way that will help the user understand the product. Choosing suitable metaphors and combining new and familiar concepts requires a careful balance between utility and fun, and is based on a sound understanding of the users and their context. </a:t>
            </a:r>
          </a:p>
          <a:p>
            <a:r>
              <a:rPr lang="en-US" sz="2400" b="0" i="0" u="none" strike="noStrike" baseline="0" dirty="0">
                <a:solidFill>
                  <a:srgbClr val="000000"/>
                </a:solidFill>
              </a:rPr>
              <a:t>For example, consider an educational system to teach 6-year-olds mathematics. One possible metaphor is a classroom with a teacher standing on the blackboard. But if you consider the users of the system and what is likely to engage them, a metaphor that reminds the children of something they enjoy would be more suitable, such as a ball game, the circus, a playroom, and so on.</a:t>
            </a:r>
            <a:endParaRPr lang="en-IN" sz="2800" dirty="0"/>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45</a:t>
            </a:fld>
            <a:endParaRPr lang="en-US" dirty="0"/>
          </a:p>
        </p:txBody>
      </p:sp>
    </p:spTree>
    <p:extLst>
      <p:ext uri="{BB962C8B-B14F-4D97-AF65-F5344CB8AC3E}">
        <p14:creationId xmlns:p14="http://schemas.microsoft.com/office/powerpoint/2010/main" val="258129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lnSpcReduction="10000"/>
          </a:bodyPr>
          <a:lstStyle/>
          <a:p>
            <a:pPr marL="0" indent="0" algn="l">
              <a:buNone/>
            </a:pPr>
            <a:r>
              <a:rPr lang="en-IN" sz="2800" b="1" i="0" u="none" strike="noStrike" baseline="0" dirty="0">
                <a:solidFill>
                  <a:srgbClr val="108AB2"/>
                </a:solidFill>
              </a:rPr>
              <a:t>Interface metaphors.</a:t>
            </a:r>
          </a:p>
          <a:p>
            <a:pPr marL="0" indent="0" algn="l">
              <a:buNone/>
            </a:pPr>
            <a:r>
              <a:rPr lang="en-US" sz="2200" b="0" i="0" u="none" strike="noStrike" baseline="0" dirty="0"/>
              <a:t>Erickson (1990) suggests a three-step process for choosing a good interface metaphor. </a:t>
            </a:r>
          </a:p>
          <a:p>
            <a:pPr lvl="1"/>
            <a:r>
              <a:rPr lang="en-US" sz="2200" b="0" i="0" u="none" strike="noStrike" baseline="0" dirty="0"/>
              <a:t>The first step is to understand what the system will do, i.e. identifying the functional requirements. Developing partial conceptual models and trying them out may be part of the process. </a:t>
            </a:r>
          </a:p>
          <a:p>
            <a:pPr lvl="1"/>
            <a:r>
              <a:rPr lang="en-US" sz="2200" b="0" i="0" u="none" strike="noStrike" baseline="0" dirty="0"/>
              <a:t>The second step is to understand which bits of the product are likely to cause users problems, i.e. which tasks or subtasks cause problems, are complicated, or are critical. A metaphor is only a partial mapping between the software and the real thing upon which the metaphor is based. Understanding areas in which users are likely to have difficulties mean that the metaphor can be chosen to support those aspects.</a:t>
            </a:r>
          </a:p>
          <a:p>
            <a:pPr lvl="1"/>
            <a:r>
              <a:rPr lang="en-US" sz="2200" b="0" i="0" u="none" strike="noStrike" baseline="0" dirty="0"/>
              <a:t>The third step is to generate metaphors. Looking for metaphors in the users’ descriptions of the tasks is a good starting point. Also, any metaphors used in the application domain with which the users may be familiar may be suitable.</a:t>
            </a:r>
            <a:endParaRPr lang="en-IN" sz="2200" dirty="0"/>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46</a:t>
            </a:fld>
            <a:endParaRPr lang="en-US" dirty="0"/>
          </a:p>
        </p:txBody>
      </p:sp>
    </p:spTree>
    <p:extLst>
      <p:ext uri="{BB962C8B-B14F-4D97-AF65-F5344CB8AC3E}">
        <p14:creationId xmlns:p14="http://schemas.microsoft.com/office/powerpoint/2010/main" val="165388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lnSpcReduction="10000"/>
          </a:bodyPr>
          <a:lstStyle/>
          <a:p>
            <a:pPr marL="0" indent="0" algn="l">
              <a:buNone/>
            </a:pPr>
            <a:r>
              <a:rPr lang="en-IN" sz="2400" b="1" i="0" u="none" strike="noStrike" baseline="0" dirty="0">
                <a:solidFill>
                  <a:srgbClr val="108AB2"/>
                </a:solidFill>
              </a:rPr>
              <a:t>Interface metaphors</a:t>
            </a:r>
            <a:r>
              <a:rPr lang="en-IN" sz="2400" b="1" dirty="0">
                <a:solidFill>
                  <a:srgbClr val="108AB2"/>
                </a:solidFill>
              </a:rPr>
              <a:t> – Example</a:t>
            </a:r>
          </a:p>
          <a:p>
            <a:pPr algn="l"/>
            <a:r>
              <a:rPr lang="en-US" sz="1800" b="0" i="0" u="none" strike="noStrike" baseline="0" dirty="0">
                <a:solidFill>
                  <a:srgbClr val="000000"/>
                </a:solidFill>
              </a:rPr>
              <a:t>For the shared travel organizer, one metaphor we could use is a printed travel brochure, which is commonly found in travel agents. This familiarity could be combined with facilities suitable for an electronic brochure such as videos of locations and searching. To evaluate this metaphor, apply the five questions listed below.</a:t>
            </a:r>
          </a:p>
          <a:p>
            <a:pPr marL="342900" indent="-342900" algn="l">
              <a:buFont typeface="+mj-lt"/>
              <a:buAutoNum type="arabicPeriod"/>
            </a:pPr>
            <a:r>
              <a:rPr lang="en-US" sz="1800" b="0" i="0" u="none" strike="noStrike" baseline="0" dirty="0">
                <a:solidFill>
                  <a:srgbClr val="000000"/>
                </a:solidFill>
              </a:rPr>
              <a:t>Does it supply structure? Yes, it supplies structure based on the familiar paper-based brochure. This is a book and therefore has pages, a cover, some kind of binding to hold the pages together, an index, and a table of contents. Travel brochures are often structured around destinations but are also sometimes structured around activities, particularly when the company specializes in adventure trips. However, a traditional brochure focuses on the details of the vacation and accommodation and has little structure to support visa or vaccination information (both of which change regularly and are therefore not suitable to include in a printed document).</a:t>
            </a:r>
          </a:p>
          <a:p>
            <a:pPr marL="342900" indent="-342900" algn="l">
              <a:buFont typeface="+mj-lt"/>
              <a:buAutoNum type="arabicPeriod"/>
            </a:pPr>
            <a:r>
              <a:rPr lang="en-US" sz="1800" b="0" i="0" u="none" strike="noStrike" baseline="0" dirty="0">
                <a:solidFill>
                  <a:srgbClr val="000000"/>
                </a:solidFill>
              </a:rPr>
              <a:t>How much of the metaphor is relevant? Having details of the accommodation, facilities available, a map of the area, and supporting illustrations is relevant for the travel organizer, so the content of the brochure is relevant. Also, structuring that information around types of vacation and destinations is relevant, and preferably both sets of grouping could be offered. But the physical nature of the brochure, such as page-turning, is less relevant. The travel organizer can be more flexible than the brochure and should not try to emulate its book nature. Finally, the brochure is printed maybe once a year and cannot be kept up to date with the latest changes whereas the travel organizer should be capable of offering the most recent information.</a:t>
            </a: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47</a:t>
            </a:fld>
            <a:endParaRPr lang="en-US" dirty="0"/>
          </a:p>
        </p:txBody>
      </p:sp>
    </p:spTree>
    <p:extLst>
      <p:ext uri="{BB962C8B-B14F-4D97-AF65-F5344CB8AC3E}">
        <p14:creationId xmlns:p14="http://schemas.microsoft.com/office/powerpoint/2010/main" val="3813544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IN" sz="2400" b="1" i="0" u="none" strike="noStrike" baseline="0" dirty="0">
                <a:solidFill>
                  <a:srgbClr val="108AB2"/>
                </a:solidFill>
              </a:rPr>
              <a:t>Interface metaphors</a:t>
            </a:r>
            <a:r>
              <a:rPr lang="en-IN" sz="2400" b="1" dirty="0">
                <a:solidFill>
                  <a:srgbClr val="108AB2"/>
                </a:solidFill>
              </a:rPr>
              <a:t> – Example</a:t>
            </a:r>
          </a:p>
          <a:p>
            <a:pPr marL="0" indent="0" algn="l">
              <a:buNone/>
            </a:pPr>
            <a:r>
              <a:rPr lang="en-US" sz="2800" b="0" i="0" u="none" strike="noStrike" baseline="0" dirty="0">
                <a:solidFill>
                  <a:srgbClr val="000000"/>
                </a:solidFill>
              </a:rPr>
              <a:t>3. Is the metaphor easy to represent? Yes. The vacation information could be a set of brochure-like pages. Note that this is not the same as saying that the navigation through the pages will be limited to page-turning.</a:t>
            </a:r>
          </a:p>
          <a:p>
            <a:pPr marL="0" indent="0" algn="l">
              <a:buNone/>
            </a:pPr>
            <a:r>
              <a:rPr lang="en-US" sz="2800" dirty="0">
                <a:solidFill>
                  <a:srgbClr val="000000"/>
                </a:solidFill>
              </a:rPr>
              <a:t>4. </a:t>
            </a:r>
            <a:r>
              <a:rPr lang="en-US" sz="2800" b="0" i="0" u="none" strike="noStrike" baseline="0" dirty="0">
                <a:solidFill>
                  <a:srgbClr val="000000"/>
                </a:solidFill>
              </a:rPr>
              <a:t>Will your audience understand the metaphor? Yes.</a:t>
            </a:r>
          </a:p>
          <a:p>
            <a:pPr marL="0" indent="0" algn="l">
              <a:buNone/>
            </a:pPr>
            <a:r>
              <a:rPr lang="en-US" sz="2800" dirty="0">
                <a:solidFill>
                  <a:srgbClr val="000000"/>
                </a:solidFill>
              </a:rPr>
              <a:t>5. </a:t>
            </a:r>
            <a:r>
              <a:rPr lang="en-US" sz="2800" b="0" i="0" u="none" strike="noStrike" baseline="0" dirty="0">
                <a:solidFill>
                  <a:srgbClr val="000000"/>
                </a:solidFill>
              </a:rPr>
              <a:t>How extensible is the metaphor? The functionality of a paper-based brochure is fairly limited. However, it is also a book, and we could borrow facilities from </a:t>
            </a:r>
            <a:r>
              <a:rPr lang="en-US" sz="2800" b="0" i="0" u="none" strike="noStrike" baseline="0" dirty="0" err="1">
                <a:solidFill>
                  <a:srgbClr val="000000"/>
                </a:solidFill>
              </a:rPr>
              <a:t>ebooks</a:t>
            </a:r>
            <a:r>
              <a:rPr lang="en-US" sz="2800" b="0" i="0" u="none" strike="noStrike" baseline="0" dirty="0">
                <a:solidFill>
                  <a:srgbClr val="000000"/>
                </a:solidFill>
              </a:rPr>
              <a:t> (which are also familiar objects to most of our audience), so yes, it can be extended.</a:t>
            </a:r>
            <a:endParaRPr lang="en-IN" sz="3600" b="1" i="0" u="none" strike="noStrike" baseline="0" dirty="0">
              <a:solidFill>
                <a:srgbClr val="108AB2"/>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48</a:t>
            </a:fld>
            <a:endParaRPr lang="en-US" dirty="0"/>
          </a:p>
        </p:txBody>
      </p:sp>
    </p:spTree>
    <p:extLst>
      <p:ext uri="{BB962C8B-B14F-4D97-AF65-F5344CB8AC3E}">
        <p14:creationId xmlns:p14="http://schemas.microsoft.com/office/powerpoint/2010/main" val="218489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IN" sz="2400" b="1" i="0" u="none" strike="noStrike" baseline="0" dirty="0">
                <a:solidFill>
                  <a:srgbClr val="108AB2"/>
                </a:solidFill>
                <a:latin typeface="Arial-BoldMT"/>
              </a:rPr>
              <a:t>Interaction types</a:t>
            </a:r>
            <a:endParaRPr lang="en-US" sz="2400" b="1" i="0" u="none" strike="noStrike" baseline="0" dirty="0">
              <a:latin typeface="ArialMT"/>
            </a:endParaRPr>
          </a:p>
          <a:p>
            <a:pPr marL="0" indent="0" algn="l">
              <a:buNone/>
            </a:pPr>
            <a:r>
              <a:rPr lang="en-US" sz="2400" b="0" i="0" u="none" strike="noStrike" baseline="0" dirty="0"/>
              <a:t>There are four different types of interaction: </a:t>
            </a:r>
          </a:p>
          <a:p>
            <a:pPr lvl="1"/>
            <a:r>
              <a:rPr lang="en-US" sz="2400" b="0" i="0" u="none" strike="noStrike" baseline="0" dirty="0"/>
              <a:t>instructing,</a:t>
            </a:r>
          </a:p>
          <a:p>
            <a:pPr lvl="1"/>
            <a:r>
              <a:rPr lang="en-US" sz="2400" b="0" i="0" u="none" strike="noStrike" baseline="0" dirty="0"/>
              <a:t>conversing, </a:t>
            </a:r>
          </a:p>
          <a:p>
            <a:pPr lvl="1"/>
            <a:r>
              <a:rPr lang="en-US" sz="2400" b="0" i="0" u="none" strike="noStrike" baseline="0" dirty="0"/>
              <a:t>manipulating, and </a:t>
            </a:r>
          </a:p>
          <a:p>
            <a:pPr lvl="1"/>
            <a:r>
              <a:rPr lang="en-US" sz="2400" b="0" i="0" u="none" strike="noStrike" baseline="0" dirty="0"/>
              <a:t>exploring. </a:t>
            </a:r>
          </a:p>
          <a:p>
            <a:pPr marL="0" indent="0" algn="l">
              <a:buNone/>
            </a:pPr>
            <a:r>
              <a:rPr lang="en-US" sz="2400" b="0" i="0" u="none" strike="noStrike" baseline="0" dirty="0"/>
              <a:t>Which is best suited to the current design depends on the application domain and the kind of product being developed. </a:t>
            </a:r>
          </a:p>
          <a:p>
            <a:r>
              <a:rPr lang="en-US" sz="2400" b="0" i="0" u="none" strike="noStrike" baseline="0" dirty="0"/>
              <a:t>For example, a computer game is most likely to suit a manipulating style, while a drawing package has aspects of instructing and </a:t>
            </a:r>
            <a:r>
              <a:rPr lang="en-IN" sz="2400" b="0" i="0" u="none" strike="noStrike" baseline="0" dirty="0"/>
              <a:t>conversing.</a:t>
            </a:r>
            <a:endParaRPr lang="en-IN" sz="2400" b="1" i="0" u="none" strike="noStrike" baseline="0" dirty="0">
              <a:solidFill>
                <a:srgbClr val="108AB2"/>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49</a:t>
            </a:fld>
            <a:endParaRPr lang="en-US" dirty="0"/>
          </a:p>
        </p:txBody>
      </p:sp>
    </p:spTree>
    <p:extLst>
      <p:ext uri="{BB962C8B-B14F-4D97-AF65-F5344CB8AC3E}">
        <p14:creationId xmlns:p14="http://schemas.microsoft.com/office/powerpoint/2010/main" val="364485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13D97D-DCFE-A901-B993-F5EF55EAC804}"/>
              </a:ext>
            </a:extLst>
          </p:cNvPr>
          <p:cNvSpPr>
            <a:spLocks noGrp="1"/>
          </p:cNvSpPr>
          <p:nvPr>
            <p:ph type="title"/>
          </p:nvPr>
        </p:nvSpPr>
        <p:spPr/>
        <p:txBody>
          <a:bodyPr/>
          <a:lstStyle/>
          <a:p>
            <a:r>
              <a:rPr lang="en-US" sz="4000" b="1" i="0" u="none" strike="noStrike" baseline="0" dirty="0"/>
              <a:t>The Process of Interaction Design</a:t>
            </a:r>
            <a:endParaRPr lang="en-IN" dirty="0"/>
          </a:p>
        </p:txBody>
      </p:sp>
      <p:sp>
        <p:nvSpPr>
          <p:cNvPr id="3" name="Content Placeholder 2">
            <a:extLst>
              <a:ext uri="{FF2B5EF4-FFF2-40B4-BE49-F238E27FC236}">
                <a16:creationId xmlns:a16="http://schemas.microsoft.com/office/drawing/2014/main" xmlns="" id="{A0C6EF73-C7F2-E64E-5E07-9F5AA6B775DC}"/>
              </a:ext>
            </a:extLst>
          </p:cNvPr>
          <p:cNvSpPr>
            <a:spLocks noGrp="1"/>
          </p:cNvSpPr>
          <p:nvPr>
            <p:ph idx="1"/>
          </p:nvPr>
        </p:nvSpPr>
        <p:spPr>
          <a:xfrm>
            <a:off x="203200" y="1371600"/>
            <a:ext cx="11760200" cy="4800600"/>
          </a:xfrm>
        </p:spPr>
        <p:txBody>
          <a:bodyPr>
            <a:normAutofit/>
          </a:bodyPr>
          <a:lstStyle/>
          <a:p>
            <a:pPr algn="l"/>
            <a:r>
              <a:rPr lang="en-IN" sz="2400" b="1" i="0" u="none" strike="noStrike" baseline="0" dirty="0">
                <a:solidFill>
                  <a:srgbClr val="108AB2"/>
                </a:solidFill>
              </a:rPr>
              <a:t>Prototyping</a:t>
            </a:r>
          </a:p>
          <a:p>
            <a:pPr marL="0" indent="0" algn="l">
              <a:buNone/>
            </a:pPr>
            <a:r>
              <a:rPr lang="en-US" b="0" i="0" u="none" strike="noStrike" baseline="0" dirty="0">
                <a:solidFill>
                  <a:srgbClr val="000000"/>
                </a:solidFill>
              </a:rPr>
              <a:t>Interaction design involves designing interactive products. The most sensible way for users to evaluate such designs is to interact with them, and this can be achieved through prototyping. This does not necessarily mean a piece of software is required. There are different prototyping techniques, not all of which require a working piece of software. For example, paper-based prototypes are very quick and cheap to build and are very effective for identifying problems in the early stages of design, and through role-playing users can get a real sense of what it will be like to interact with the prototype.</a:t>
            </a:r>
          </a:p>
          <a:p>
            <a:r>
              <a:rPr lang="en-IN" sz="2400" b="1" dirty="0">
                <a:solidFill>
                  <a:srgbClr val="108AB2"/>
                </a:solidFill>
              </a:rPr>
              <a:t>Evaluating</a:t>
            </a:r>
          </a:p>
          <a:p>
            <a:pPr marL="0" indent="0" algn="l">
              <a:buNone/>
            </a:pPr>
            <a:r>
              <a:rPr lang="en-US" dirty="0">
                <a:solidFill>
                  <a:srgbClr val="000000"/>
                </a:solidFill>
              </a:rPr>
              <a:t>Evaluation is the process of determining the usability and acceptability of the product or design that is measured in terms of a variety of usability and user experience criteria. Interaction design requires a high level of user involvement throughout development, and this enhances the chances of an acceptable product being delivered. Evaluation does not replace the activities concerned with quality assurance and testing to make sure that the final product is fit for its purpose, but it complements and enhances the product. </a:t>
            </a:r>
            <a:endParaRPr lang="en-IN" dirty="0">
              <a:solidFill>
                <a:srgbClr val="000000"/>
              </a:solidFill>
            </a:endParaRPr>
          </a:p>
        </p:txBody>
      </p:sp>
      <p:sp>
        <p:nvSpPr>
          <p:cNvPr id="4" name="Date Placeholder 3">
            <a:extLst>
              <a:ext uri="{FF2B5EF4-FFF2-40B4-BE49-F238E27FC236}">
                <a16:creationId xmlns:a16="http://schemas.microsoft.com/office/drawing/2014/main" xmlns="" id="{76869633-FE8F-2708-6E63-EC51C471CC9A}"/>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8927469-BEFE-BE24-C3D6-57F8213E4F3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A109F7D-253E-F79F-0F14-76BCA1A36190}"/>
              </a:ext>
            </a:extLst>
          </p:cNvPr>
          <p:cNvSpPr>
            <a:spLocks noGrp="1"/>
          </p:cNvSpPr>
          <p:nvPr>
            <p:ph type="sldNum" sz="quarter" idx="12"/>
          </p:nvPr>
        </p:nvSpPr>
        <p:spPr/>
        <p:txBody>
          <a:bodyPr/>
          <a:lstStyle/>
          <a:p>
            <a:fld id="{C4FA3F07-B4E9-4FEB-BC07-B9713C186F28}" type="slidenum">
              <a:rPr lang="en-US" smtClean="0"/>
              <a:pPr/>
              <a:t>5</a:t>
            </a:fld>
            <a:endParaRPr lang="en-US" dirty="0"/>
          </a:p>
        </p:txBody>
      </p:sp>
    </p:spTree>
    <p:extLst>
      <p:ext uri="{BB962C8B-B14F-4D97-AF65-F5344CB8AC3E}">
        <p14:creationId xmlns:p14="http://schemas.microsoft.com/office/powerpoint/2010/main" val="601751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IN" sz="2400" b="1" i="0" u="none" strike="noStrike" baseline="0" dirty="0">
                <a:solidFill>
                  <a:srgbClr val="108AB2"/>
                </a:solidFill>
                <a:latin typeface="Arial-BoldMT"/>
              </a:rPr>
              <a:t>Interaction types – Example</a:t>
            </a:r>
          </a:p>
          <a:p>
            <a:pPr marL="0" indent="0" algn="l">
              <a:buNone/>
            </a:pPr>
            <a:r>
              <a:rPr lang="en-US" sz="1800" b="0" i="0" u="none" strike="noStrike" baseline="0" dirty="0">
                <a:solidFill>
                  <a:srgbClr val="000000"/>
                </a:solidFill>
                <a:latin typeface="ArialMT"/>
              </a:rPr>
              <a:t>Most conceptual models will include a combination of interaction types, and it is necessary to associate different parts of the interaction with different types. </a:t>
            </a:r>
          </a:p>
          <a:p>
            <a:r>
              <a:rPr lang="en-US" sz="1800" b="0" i="0" u="none" strike="noStrike" baseline="0" dirty="0">
                <a:solidFill>
                  <a:srgbClr val="000000"/>
                </a:solidFill>
                <a:latin typeface="ArialMT"/>
              </a:rPr>
              <a:t>For example, in the travel organizer, one of the user tasks is to find out the visa regulations for a particular destination</a:t>
            </a:r>
            <a:r>
              <a:rPr lang="en-US" sz="1800" b="0" i="0" u="none" strike="noStrike" baseline="0">
                <a:solidFill>
                  <a:srgbClr val="000000"/>
                </a:solidFill>
                <a:latin typeface="ArialMT"/>
              </a:rPr>
              <a:t>. This </a:t>
            </a:r>
            <a:r>
              <a:rPr lang="en-US" sz="1800" b="0" i="0" u="none" strike="noStrike" baseline="0" dirty="0">
                <a:solidFill>
                  <a:srgbClr val="000000"/>
                </a:solidFill>
                <a:latin typeface="ArialMT"/>
              </a:rPr>
              <a:t>will require an instructing approach to interaction as no dialog is necessary for the system to show the regulations. </a:t>
            </a:r>
          </a:p>
          <a:p>
            <a:r>
              <a:rPr lang="en-US" sz="1800" b="0" i="0" u="none" strike="noStrike" baseline="0" dirty="0">
                <a:solidFill>
                  <a:srgbClr val="000000"/>
                </a:solidFill>
                <a:latin typeface="ArialMT"/>
              </a:rPr>
              <a:t>The user simply has to enter a predefined set of information, e.g. country issuing the passport and destination. On the other hand, trying to identify a vacation for a group of people may be conducted more like a conversation. </a:t>
            </a:r>
          </a:p>
          <a:p>
            <a:r>
              <a:rPr lang="en-US" sz="1800" b="0" i="0" u="none" strike="noStrike" baseline="0" dirty="0">
                <a:solidFill>
                  <a:srgbClr val="000000"/>
                </a:solidFill>
                <a:latin typeface="ArialMT"/>
              </a:rPr>
              <a:t>For example, the user may begin by selecting some characteristics of the destination and some time constraints and preferences, then the organizer will respond with several options, and the user will provide more information or preferences and so on. </a:t>
            </a:r>
          </a:p>
          <a:p>
            <a:r>
              <a:rPr lang="en-US" sz="1800" b="0" i="0" u="none" strike="noStrike" baseline="0" dirty="0">
                <a:solidFill>
                  <a:srgbClr val="000000"/>
                </a:solidFill>
                <a:latin typeface="ArialMT"/>
              </a:rPr>
              <a:t>Alternatively, users who don't have any clear requirements yet, might prefer to explore availability before asking </a:t>
            </a:r>
            <a:r>
              <a:rPr lang="en-IN" sz="1800" b="0" i="0" u="none" strike="noStrike" baseline="0" dirty="0">
                <a:solidFill>
                  <a:srgbClr val="000000"/>
                </a:solidFill>
                <a:latin typeface="ArialMT"/>
              </a:rPr>
              <a:t>for specific options.</a:t>
            </a:r>
            <a:endParaRPr lang="en-US" sz="2400" b="1" i="0" u="none" strike="noStrike" baseline="0" dirty="0">
              <a:latin typeface="ArialMT"/>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50</a:t>
            </a:fld>
            <a:endParaRPr lang="en-US" dirty="0"/>
          </a:p>
        </p:txBody>
      </p:sp>
    </p:spTree>
    <p:extLst>
      <p:ext uri="{BB962C8B-B14F-4D97-AF65-F5344CB8AC3E}">
        <p14:creationId xmlns:p14="http://schemas.microsoft.com/office/powerpoint/2010/main" val="863399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IN" sz="2400" b="1" i="0" u="none" strike="noStrike" baseline="0" dirty="0">
                <a:solidFill>
                  <a:srgbClr val="108AB2"/>
                </a:solidFill>
              </a:rPr>
              <a:t>Interface types.</a:t>
            </a:r>
          </a:p>
          <a:p>
            <a:r>
              <a:rPr lang="en-US" sz="1800" b="0" i="0" u="none" strike="noStrike" baseline="0" dirty="0">
                <a:solidFill>
                  <a:srgbClr val="000000"/>
                </a:solidFill>
              </a:rPr>
              <a:t>Considering different interfaces at this stage may seem premature, but it has both a design and a practical purpose. When thinking about the conceptual model for a product, it is important not to be unduly influenced by a predetermined interface type. </a:t>
            </a:r>
          </a:p>
          <a:p>
            <a:r>
              <a:rPr lang="en-US" sz="1800" b="0" i="0" u="none" strike="noStrike" baseline="0" dirty="0">
                <a:solidFill>
                  <a:srgbClr val="000000"/>
                </a:solidFill>
              </a:rPr>
              <a:t>Different interface types prompt and support different perspectives on the product under development and suggest different possible behaviors. Therefore considering the effect of different interfaces on the product at this stage is one way to prompt alternatives.</a:t>
            </a:r>
          </a:p>
          <a:p>
            <a:pPr algn="l"/>
            <a:r>
              <a:rPr lang="en-US" sz="1800" b="0" i="0" u="none" strike="noStrike" baseline="0" dirty="0">
                <a:solidFill>
                  <a:srgbClr val="000000"/>
                </a:solidFill>
              </a:rPr>
              <a:t>Before the product can be prototyped, some candidate alternative interfaces will need to have been chosen. These decisions will depend on the product constraints, arising from the requirements you have established.</a:t>
            </a:r>
          </a:p>
          <a:p>
            <a:pPr algn="l"/>
            <a:r>
              <a:rPr lang="en-US" sz="1800" b="0" i="0" u="none" strike="noStrike" baseline="0" dirty="0">
                <a:solidFill>
                  <a:srgbClr val="000000"/>
                </a:solidFill>
              </a:rPr>
              <a:t>For example, input and output devices will be influenced particularly by the user and environmental requirements. Therefore, considering interfaces here also takes one step toward producing practical prototypes.</a:t>
            </a:r>
            <a:endParaRPr lang="en-US" sz="2400" b="1" i="0" u="none" strike="noStrike" baseline="0" dirty="0"/>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51</a:t>
            </a:fld>
            <a:endParaRPr lang="en-US" dirty="0"/>
          </a:p>
        </p:txBody>
      </p:sp>
    </p:spTree>
    <p:extLst>
      <p:ext uri="{BB962C8B-B14F-4D97-AF65-F5344CB8AC3E}">
        <p14:creationId xmlns:p14="http://schemas.microsoft.com/office/powerpoint/2010/main" val="611290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b="1" dirty="0"/>
              <a:t>Developing an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lnSpcReduction="10000"/>
          </a:bodyPr>
          <a:lstStyle/>
          <a:p>
            <a:pPr marL="0" indent="0" algn="l">
              <a:buNone/>
            </a:pPr>
            <a:r>
              <a:rPr lang="en-IN" sz="2400" b="1" i="0" u="none" strike="noStrike" baseline="0" dirty="0">
                <a:solidFill>
                  <a:srgbClr val="108AB2"/>
                </a:solidFill>
              </a:rPr>
              <a:t>Interface types</a:t>
            </a:r>
            <a:r>
              <a:rPr lang="en-IN" sz="2400" b="1" dirty="0">
                <a:solidFill>
                  <a:srgbClr val="108AB2"/>
                </a:solidFill>
              </a:rPr>
              <a:t> – Example</a:t>
            </a:r>
          </a:p>
          <a:p>
            <a:pPr algn="l"/>
            <a:r>
              <a:rPr lang="en-US" b="0" i="0" u="none" strike="noStrike" baseline="0" dirty="0">
                <a:solidFill>
                  <a:srgbClr val="000000"/>
                </a:solidFill>
              </a:rPr>
              <a:t>To illustrate this, we consider a subset of the interfaces and the different perspectives they bring to the travel organizer:</a:t>
            </a:r>
          </a:p>
          <a:p>
            <a:pPr lvl="1"/>
            <a:r>
              <a:rPr lang="en-US" sz="2000" b="0" i="0" u="none" strike="noStrike" baseline="0" dirty="0">
                <a:solidFill>
                  <a:srgbClr val="000000"/>
                </a:solidFill>
              </a:rPr>
              <a:t>Shareable interface. The travel organizer has to be shareable as it is intended to be used by a group of people, and it should be exciting and fun. For example how best (whether) to use the individuals’ own devices such as smartphones in conjunction with a shared interface.</a:t>
            </a:r>
          </a:p>
          <a:p>
            <a:pPr lvl="1"/>
            <a:r>
              <a:rPr lang="en-US" sz="2000" b="0" i="0" u="none" strike="noStrike" baseline="0" dirty="0">
                <a:solidFill>
                  <a:srgbClr val="000000"/>
                </a:solidFill>
              </a:rPr>
              <a:t>Tangible interface. Tangible interfaces are a form of sensor-based interaction, where blocks or other physical objects are moved around. Thinking about a travel organizer in this way conjures up an interesting image of people collaborating, maybe with the physical objects representing themselves traveling, but there are practical problems with having this kind of interface, as the objects may be lost or damaged.</a:t>
            </a:r>
          </a:p>
          <a:p>
            <a:pPr lvl="1"/>
            <a:r>
              <a:rPr lang="en-US" sz="2000" b="0" i="0" u="none" strike="noStrike" baseline="0" dirty="0">
                <a:solidFill>
                  <a:srgbClr val="000000"/>
                </a:solidFill>
              </a:rPr>
              <a:t>Augmented and mixed reality. The travel organizer is not the kind of product that is usually designed for an augmented or mixed reality </a:t>
            </a:r>
            <a:r>
              <a:rPr lang="en-US" sz="2000" dirty="0">
                <a:solidFill>
                  <a:srgbClr val="000000"/>
                </a:solidFill>
              </a:rPr>
              <a:t>interface. The question is what would the physical object be in this case, that the virtual element could enhance? One possibility might be to </a:t>
            </a:r>
            <a:r>
              <a:rPr lang="en-IN" sz="2000" dirty="0">
                <a:solidFill>
                  <a:srgbClr val="000000"/>
                </a:solidFill>
              </a:rPr>
              <a:t>enhance the physical brochure </a:t>
            </a:r>
            <a:r>
              <a:rPr lang="en-US" sz="2000" dirty="0">
                <a:solidFill>
                  <a:srgbClr val="000000"/>
                </a:solidFill>
              </a:rPr>
              <a:t>to provide more dynamic and easily </a:t>
            </a:r>
            <a:r>
              <a:rPr lang="en-IN" sz="2000" dirty="0">
                <a:solidFill>
                  <a:srgbClr val="000000"/>
                </a:solidFill>
              </a:rPr>
              <a:t>changed information.</a:t>
            </a: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52</a:t>
            </a:fld>
            <a:endParaRPr lang="en-US" dirty="0"/>
          </a:p>
        </p:txBody>
      </p:sp>
    </p:spTree>
    <p:extLst>
      <p:ext uri="{BB962C8B-B14F-4D97-AF65-F5344CB8AC3E}">
        <p14:creationId xmlns:p14="http://schemas.microsoft.com/office/powerpoint/2010/main" val="3657881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pPr marL="0" indent="0">
              <a:buNone/>
            </a:pPr>
            <a:r>
              <a:rPr lang="en-US" sz="4000" b="1" i="0" u="none" strike="noStrike" baseline="0" dirty="0"/>
              <a:t>Expanding the Initial Conceptual Model</a:t>
            </a:r>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US" b="0" i="0" u="none" strike="noStrike" baseline="0" dirty="0">
                <a:solidFill>
                  <a:srgbClr val="000000"/>
                </a:solidFill>
              </a:rPr>
              <a:t>Considering the issues in the previous section helps the designer to produce a set of initial conceptual model ideas. These ideas must be thought through in more detail and expanded before being prototyped or tested with users.</a:t>
            </a:r>
          </a:p>
          <a:p>
            <a:pPr marL="0" indent="0" algn="l">
              <a:buNone/>
            </a:pPr>
            <a:r>
              <a:rPr lang="en-US" b="0" i="0" u="none" strike="noStrike" baseline="0" dirty="0">
                <a:solidFill>
                  <a:srgbClr val="000000"/>
                </a:solidFill>
              </a:rPr>
              <a:t>For example, concrete suggestions of the concepts to be communicated between the user and the product and how they are to be structured, related, and presented are needed. This means deciding which functions the product will perform (and which the user will perform), how those functions are related, and what information is required to support them. These decisions will be made initially only tentatively and may change after </a:t>
            </a:r>
            <a:r>
              <a:rPr lang="en-IN" b="0" i="0" u="none" strike="noStrike" baseline="0" dirty="0">
                <a:solidFill>
                  <a:srgbClr val="000000"/>
                </a:solidFill>
              </a:rPr>
              <a:t>prototyping and evaluation.</a:t>
            </a:r>
            <a:endParaRPr lang="en-IN" sz="2400" dirty="0">
              <a:solidFill>
                <a:srgbClr val="000000"/>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53</a:t>
            </a:fld>
            <a:endParaRPr lang="en-US" dirty="0"/>
          </a:p>
        </p:txBody>
      </p:sp>
    </p:spTree>
    <p:extLst>
      <p:ext uri="{BB962C8B-B14F-4D97-AF65-F5344CB8AC3E}">
        <p14:creationId xmlns:p14="http://schemas.microsoft.com/office/powerpoint/2010/main" val="836037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sz="4000" b="1" i="0" u="none" strike="noStrike" baseline="0" dirty="0"/>
              <a:t>Expanding the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US" sz="2400" b="1" i="0" u="none" strike="noStrike" baseline="0" dirty="0">
                <a:solidFill>
                  <a:srgbClr val="108AB2"/>
                </a:solidFill>
              </a:rPr>
              <a:t>Expanding the Initial Conceptual Model - What functions will the product perform?</a:t>
            </a:r>
          </a:p>
          <a:p>
            <a:pPr algn="l"/>
            <a:r>
              <a:rPr lang="en-US" b="0" i="0" u="none" strike="noStrike" baseline="0" dirty="0">
                <a:solidFill>
                  <a:srgbClr val="000000"/>
                </a:solidFill>
              </a:rPr>
              <a:t>Understanding the tasks the product will support is a fundamental aspect of developing the conceptual model, but it is also important to consider which elements of the task will be the responsibility of the user and which will be carried out by the product. </a:t>
            </a:r>
          </a:p>
          <a:p>
            <a:pPr algn="l"/>
            <a:r>
              <a:rPr lang="en-US" b="0" i="0" u="none" strike="noStrike" baseline="0" dirty="0">
                <a:solidFill>
                  <a:srgbClr val="000000"/>
                </a:solidFill>
              </a:rPr>
              <a:t>For example, the travel organizer may suggest specific vacation options for a given set of people, but is that as much as it should do? Should it automatically reserve the booking, or wait until it is told that this travel arrangement is suitable? Developing scenarios, essential use cases, and use cases will help clarify the answers to these questions.</a:t>
            </a:r>
          </a:p>
          <a:p>
            <a:pPr algn="l"/>
            <a:r>
              <a:rPr lang="en-US" b="0" i="0" u="none" strike="noStrike" baseline="0" dirty="0">
                <a:solidFill>
                  <a:srgbClr val="000000"/>
                </a:solidFill>
              </a:rPr>
              <a:t>Deciding what the system will do and what the user will do is sometimes called task allocation. And is linked to social aspects of collaboration. If the cognitive load is too high for the user, then the device may be too stressful to use. On the other hand, if the product has too much control and is too inflexible, then it may not be used at all.</a:t>
            </a:r>
          </a:p>
          <a:p>
            <a:pPr algn="l"/>
            <a:r>
              <a:rPr lang="en-US" b="0" i="0" u="none" strike="noStrike" baseline="0" dirty="0">
                <a:solidFill>
                  <a:srgbClr val="000000"/>
                </a:solidFill>
              </a:rPr>
              <a:t>Another decision is which functions to hard-wire into the product and which to leave under software control, and thereby indirectly in the control of the </a:t>
            </a:r>
            <a:r>
              <a:rPr lang="en-IN" b="0" i="0" u="none" strike="noStrike" baseline="0" dirty="0">
                <a:solidFill>
                  <a:srgbClr val="000000"/>
                </a:solidFill>
              </a:rPr>
              <a:t>human user.</a:t>
            </a:r>
            <a:endParaRPr lang="en-IN" sz="2400" dirty="0">
              <a:solidFill>
                <a:srgbClr val="000000"/>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54</a:t>
            </a:fld>
            <a:endParaRPr lang="en-US" dirty="0"/>
          </a:p>
        </p:txBody>
      </p:sp>
    </p:spTree>
    <p:extLst>
      <p:ext uri="{BB962C8B-B14F-4D97-AF65-F5344CB8AC3E}">
        <p14:creationId xmlns:p14="http://schemas.microsoft.com/office/powerpoint/2010/main" val="2777511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sz="4000" b="1" i="0" u="none" strike="noStrike" baseline="0" dirty="0"/>
              <a:t>Expanding the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684000" cy="4800600"/>
          </a:xfrm>
        </p:spPr>
        <p:txBody>
          <a:bodyPr>
            <a:normAutofit/>
          </a:bodyPr>
          <a:lstStyle/>
          <a:p>
            <a:pPr marL="0" indent="0" algn="l">
              <a:buNone/>
            </a:pPr>
            <a:r>
              <a:rPr lang="en-US" sz="2400" b="1" i="0" u="none" strike="noStrike" baseline="0" dirty="0">
                <a:solidFill>
                  <a:srgbClr val="108AB2"/>
                </a:solidFill>
              </a:rPr>
              <a:t>Expanding the Initial Conceptual Model - </a:t>
            </a:r>
            <a:r>
              <a:rPr lang="en-US" sz="2400" b="1" dirty="0">
                <a:solidFill>
                  <a:srgbClr val="108AB2"/>
                </a:solidFill>
              </a:rPr>
              <a:t>How are the functions related to each other?</a:t>
            </a:r>
          </a:p>
          <a:p>
            <a:r>
              <a:rPr lang="en-US" b="0" i="0" u="none" strike="noStrike" baseline="0" dirty="0">
                <a:solidFill>
                  <a:srgbClr val="000000"/>
                </a:solidFill>
              </a:rPr>
              <a:t>Functions may be related temporally, e.g. one must be performed before another, or two can be performed in parallel. They may also be related through any number of possible categorizations.</a:t>
            </a:r>
          </a:p>
          <a:p>
            <a:r>
              <a:rPr lang="en-US" b="0" i="0" u="none" strike="noStrike" baseline="0" dirty="0">
                <a:solidFill>
                  <a:srgbClr val="000000"/>
                </a:solidFill>
              </a:rPr>
              <a:t>Example : </a:t>
            </a:r>
          </a:p>
          <a:p>
            <a:pPr lvl="1"/>
            <a:r>
              <a:rPr lang="en-US" sz="2000" b="0" i="0" u="none" strike="noStrike" baseline="0" dirty="0">
                <a:solidFill>
                  <a:srgbClr val="000000"/>
                </a:solidFill>
              </a:rPr>
              <a:t>all functions relating to privacy on a smartphone, or </a:t>
            </a:r>
          </a:p>
          <a:p>
            <a:pPr lvl="1"/>
            <a:r>
              <a:rPr lang="en-US" sz="2000" b="0" i="0" u="none" strike="noStrike" baseline="0" dirty="0">
                <a:solidFill>
                  <a:srgbClr val="000000"/>
                </a:solidFill>
              </a:rPr>
              <a:t>all options for viewing photographs in a social networking site. </a:t>
            </a:r>
          </a:p>
          <a:p>
            <a:r>
              <a:rPr lang="en-US" b="0" i="0" u="none" strike="noStrike" baseline="0" dirty="0">
                <a:solidFill>
                  <a:srgbClr val="000000"/>
                </a:solidFill>
              </a:rPr>
              <a:t>The relationships between tasks may constrain use or may indicate suitable task structures within the product. For example, if one task depends on another, the order in which tasks can be completed may need to </a:t>
            </a:r>
            <a:r>
              <a:rPr lang="en-IN" b="0" i="0" u="none" strike="noStrike" baseline="0" dirty="0">
                <a:solidFill>
                  <a:srgbClr val="000000"/>
                </a:solidFill>
              </a:rPr>
              <a:t>be restricted.</a:t>
            </a:r>
          </a:p>
          <a:p>
            <a:r>
              <a:rPr lang="en-US" b="0" i="0" u="none" strike="noStrike" baseline="0" dirty="0">
                <a:solidFill>
                  <a:srgbClr val="000000"/>
                </a:solidFill>
              </a:rPr>
              <a:t>If task analysis has been performed, the breakdown will support these kinds of decisions. For example, in the travel organizer example, there are subtasks involved and the order in which the subtasks can be performed. Thus, the system could allow potential travel companies to be found before or after investigating the destination’s facilities. It is, however, important to identify the potential travel companies </a:t>
            </a:r>
            <a:r>
              <a:rPr lang="en-IN" b="0" i="0" u="none" strike="noStrike" baseline="0" dirty="0">
                <a:solidFill>
                  <a:srgbClr val="000000"/>
                </a:solidFill>
              </a:rPr>
              <a:t>before looking for availability.</a:t>
            </a:r>
            <a:endParaRPr lang="en-IN" dirty="0">
              <a:solidFill>
                <a:srgbClr val="000000"/>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55</a:t>
            </a:fld>
            <a:endParaRPr lang="en-US" dirty="0"/>
          </a:p>
        </p:txBody>
      </p:sp>
    </p:spTree>
    <p:extLst>
      <p:ext uri="{BB962C8B-B14F-4D97-AF65-F5344CB8AC3E}">
        <p14:creationId xmlns:p14="http://schemas.microsoft.com/office/powerpoint/2010/main" val="3230147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E0E8-F449-6EC3-604F-E9F486D0D419}"/>
              </a:ext>
            </a:extLst>
          </p:cNvPr>
          <p:cNvSpPr>
            <a:spLocks noGrp="1"/>
          </p:cNvSpPr>
          <p:nvPr>
            <p:ph type="title"/>
          </p:nvPr>
        </p:nvSpPr>
        <p:spPr/>
        <p:txBody>
          <a:bodyPr>
            <a:normAutofit/>
          </a:bodyPr>
          <a:lstStyle/>
          <a:p>
            <a:r>
              <a:rPr lang="en-US" sz="4000" b="1" i="0" u="none" strike="noStrike" baseline="0" dirty="0"/>
              <a:t>Expanding the Initial Conceptual Model</a:t>
            </a:r>
            <a:endParaRPr lang="en-IN" dirty="0"/>
          </a:p>
        </p:txBody>
      </p:sp>
      <p:sp>
        <p:nvSpPr>
          <p:cNvPr id="3" name="Content Placeholder 2">
            <a:extLst>
              <a:ext uri="{FF2B5EF4-FFF2-40B4-BE49-F238E27FC236}">
                <a16:creationId xmlns:a16="http://schemas.microsoft.com/office/drawing/2014/main" xmlns="" id="{BAF03680-5B62-7474-C4AD-883C1300F9CA}"/>
              </a:ext>
            </a:extLst>
          </p:cNvPr>
          <p:cNvSpPr>
            <a:spLocks noGrp="1"/>
          </p:cNvSpPr>
          <p:nvPr>
            <p:ph idx="1"/>
          </p:nvPr>
        </p:nvSpPr>
        <p:spPr>
          <a:xfrm>
            <a:off x="203200" y="1371600"/>
            <a:ext cx="11836400" cy="4800600"/>
          </a:xfrm>
        </p:spPr>
        <p:txBody>
          <a:bodyPr>
            <a:normAutofit fontScale="92500" lnSpcReduction="20000"/>
          </a:bodyPr>
          <a:lstStyle/>
          <a:p>
            <a:pPr marL="0" indent="0" algn="l">
              <a:buNone/>
            </a:pPr>
            <a:r>
              <a:rPr lang="en-US" sz="2400" b="1" i="0" u="none" strike="noStrike" baseline="0" dirty="0">
                <a:solidFill>
                  <a:srgbClr val="108AB2"/>
                </a:solidFill>
              </a:rPr>
              <a:t>Expanding the Initial Conce</a:t>
            </a:r>
            <a:r>
              <a:rPr lang="en-US" sz="2400" b="1" dirty="0">
                <a:solidFill>
                  <a:srgbClr val="108AB2"/>
                </a:solidFill>
              </a:rPr>
              <a:t>ptual Model - </a:t>
            </a:r>
            <a:r>
              <a:rPr lang="en-IN" sz="2400" b="1" dirty="0">
                <a:solidFill>
                  <a:srgbClr val="108AB2"/>
                </a:solidFill>
              </a:rPr>
              <a:t>What information is needed?</a:t>
            </a:r>
          </a:p>
          <a:p>
            <a:pPr algn="l"/>
            <a:r>
              <a:rPr lang="en-US" sz="1700" b="0" i="0" u="none" strike="noStrike" baseline="0" dirty="0">
                <a:solidFill>
                  <a:srgbClr val="000000"/>
                </a:solidFill>
              </a:rPr>
              <a:t>What data is required to perform a task? How is this data to be transformed by the system? Data is one of the categories of requirements identified and captured through the requirements activity. </a:t>
            </a:r>
          </a:p>
          <a:p>
            <a:pPr algn="l"/>
            <a:r>
              <a:rPr lang="en-US" sz="1700" b="0" i="0" u="none" strike="noStrike" baseline="0" dirty="0">
                <a:solidFill>
                  <a:srgbClr val="000000"/>
                </a:solidFill>
              </a:rPr>
              <a:t>During conceptual design, these requirements are considered to ensure that the model provides the information necessary to perform the task. Detailed issues of structure and display, such as whether to use an analog display or a digital display, will more likely be dealt with during the concrete design activity, but implications arising from the type of data to be displayed may impact conceptual design </a:t>
            </a:r>
            <a:r>
              <a:rPr lang="en-IN" sz="1700" b="0" i="0" u="none" strike="noStrike" baseline="0" dirty="0">
                <a:solidFill>
                  <a:srgbClr val="000000"/>
                </a:solidFill>
              </a:rPr>
              <a:t>issues.</a:t>
            </a:r>
          </a:p>
          <a:p>
            <a:pPr algn="l"/>
            <a:r>
              <a:rPr lang="en-US" sz="1700" b="0" i="0" u="none" strike="noStrike" baseline="0" dirty="0">
                <a:solidFill>
                  <a:srgbClr val="000000"/>
                </a:solidFill>
              </a:rPr>
              <a:t>For example, identifying potential vacations for a set of people using the travel organizer requires the following information:</a:t>
            </a:r>
          </a:p>
          <a:p>
            <a:pPr lvl="1"/>
            <a:r>
              <a:rPr lang="en-US" sz="1700" b="0" i="0" u="none" strike="noStrike" baseline="0">
                <a:solidFill>
                  <a:srgbClr val="000000"/>
                </a:solidFill>
              </a:rPr>
              <a:t>what </a:t>
            </a:r>
            <a:r>
              <a:rPr lang="en-US" sz="1700" b="0" i="0" u="none" strike="noStrike" baseline="0" dirty="0">
                <a:solidFill>
                  <a:srgbClr val="000000"/>
                </a:solidFill>
              </a:rPr>
              <a:t>kind of vacation is required; </a:t>
            </a:r>
          </a:p>
          <a:p>
            <a:pPr lvl="1"/>
            <a:r>
              <a:rPr lang="en-US" sz="1700" b="0" i="0" u="none" strike="noStrike" baseline="0" dirty="0">
                <a:solidFill>
                  <a:srgbClr val="000000"/>
                </a:solidFill>
              </a:rPr>
              <a:t>available budget; </a:t>
            </a:r>
          </a:p>
          <a:p>
            <a:pPr lvl="1"/>
            <a:r>
              <a:rPr lang="en-US" sz="1700" b="0" i="0" u="none" strike="noStrike" baseline="0" dirty="0">
                <a:solidFill>
                  <a:srgbClr val="000000"/>
                </a:solidFill>
              </a:rPr>
              <a:t>preferred destinations (if any); </a:t>
            </a:r>
          </a:p>
          <a:p>
            <a:pPr lvl="1"/>
            <a:r>
              <a:rPr lang="en-US" sz="1700" b="0" i="0" u="none" strike="noStrike" baseline="0" dirty="0">
                <a:solidFill>
                  <a:srgbClr val="000000"/>
                </a:solidFill>
              </a:rPr>
              <a:t>preferred dates</a:t>
            </a:r>
          </a:p>
          <a:p>
            <a:pPr lvl="1"/>
            <a:r>
              <a:rPr lang="en-US" sz="1700" b="0" i="0" u="none" strike="noStrike" baseline="0" dirty="0">
                <a:solidFill>
                  <a:srgbClr val="000000"/>
                </a:solidFill>
              </a:rPr>
              <a:t>and duration (if any); </a:t>
            </a:r>
          </a:p>
          <a:p>
            <a:pPr lvl="1"/>
            <a:r>
              <a:rPr lang="en-US" sz="1700" b="0" i="0" u="none" strike="noStrike" baseline="0" dirty="0">
                <a:solidFill>
                  <a:srgbClr val="000000"/>
                </a:solidFill>
              </a:rPr>
              <a:t>how many people it is for; and </a:t>
            </a:r>
          </a:p>
          <a:p>
            <a:pPr lvl="1"/>
            <a:r>
              <a:rPr lang="en-US" sz="1700" b="0" i="0" u="none" strike="noStrike" baseline="0" dirty="0">
                <a:solidFill>
                  <a:srgbClr val="000000"/>
                </a:solidFill>
              </a:rPr>
              <a:t>any special requirements (such as disability) that this group has. </a:t>
            </a:r>
          </a:p>
          <a:p>
            <a:pPr lvl="1"/>
            <a:r>
              <a:rPr lang="en-US" sz="1700" b="0" i="0" u="none" strike="noStrike" baseline="0" dirty="0">
                <a:solidFill>
                  <a:srgbClr val="000000"/>
                </a:solidFill>
              </a:rPr>
              <a:t>In order to perform the function, the system needs this information and must have access to detailed vacation and destination descriptions, booking availability, facilities, </a:t>
            </a:r>
            <a:r>
              <a:rPr lang="en-IN" sz="1700" b="0" i="0" u="none" strike="noStrike" baseline="0" dirty="0">
                <a:solidFill>
                  <a:srgbClr val="000000"/>
                </a:solidFill>
              </a:rPr>
              <a:t>restrictions, and so on.</a:t>
            </a:r>
          </a:p>
          <a:p>
            <a:pPr algn="l"/>
            <a:r>
              <a:rPr lang="en-US" sz="1700" b="0" i="0" u="none" strike="noStrike" baseline="0" dirty="0">
                <a:solidFill>
                  <a:srgbClr val="000000"/>
                </a:solidFill>
              </a:rPr>
              <a:t>Initial conceptual models may be captured in wireframes – a set of documents that show structure, content, and controls. Wireframes may be constructed at varying levels of abstraction and may show a part of the product or a complete overview. </a:t>
            </a:r>
            <a:endParaRPr lang="en-IN" sz="1700" dirty="0">
              <a:solidFill>
                <a:srgbClr val="000000"/>
              </a:solidFill>
            </a:endParaRPr>
          </a:p>
        </p:txBody>
      </p:sp>
      <p:sp>
        <p:nvSpPr>
          <p:cNvPr id="4" name="Date Placeholder 3">
            <a:extLst>
              <a:ext uri="{FF2B5EF4-FFF2-40B4-BE49-F238E27FC236}">
                <a16:creationId xmlns:a16="http://schemas.microsoft.com/office/drawing/2014/main" xmlns="" id="{5382EFF2-06BB-340F-1B65-9EAB284C2BE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3388C97-09DB-C0AE-7CB7-ACC555B8704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E8D7C1-8286-5C88-7210-1EAF97B8B91D}"/>
              </a:ext>
            </a:extLst>
          </p:cNvPr>
          <p:cNvSpPr>
            <a:spLocks noGrp="1"/>
          </p:cNvSpPr>
          <p:nvPr>
            <p:ph type="sldNum" sz="quarter" idx="12"/>
          </p:nvPr>
        </p:nvSpPr>
        <p:spPr/>
        <p:txBody>
          <a:bodyPr/>
          <a:lstStyle/>
          <a:p>
            <a:fld id="{C4FA3F07-B4E9-4FEB-BC07-B9713C186F28}" type="slidenum">
              <a:rPr lang="en-US" smtClean="0"/>
              <a:pPr/>
              <a:t>56</a:t>
            </a:fld>
            <a:endParaRPr lang="en-US" dirty="0"/>
          </a:p>
        </p:txBody>
      </p:sp>
    </p:spTree>
    <p:extLst>
      <p:ext uri="{BB962C8B-B14F-4D97-AF65-F5344CB8AC3E}">
        <p14:creationId xmlns:p14="http://schemas.microsoft.com/office/powerpoint/2010/main" val="1382070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CA9CE1-8A84-BB46-96B0-3CEB7AAE1989}"/>
              </a:ext>
            </a:extLst>
          </p:cNvPr>
          <p:cNvSpPr>
            <a:spLocks noGrp="1"/>
          </p:cNvSpPr>
          <p:nvPr>
            <p:ph type="title"/>
          </p:nvPr>
        </p:nvSpPr>
        <p:spPr>
          <a:xfrm>
            <a:off x="812800" y="2590800"/>
            <a:ext cx="10363200" cy="1362075"/>
          </a:xfrm>
        </p:spPr>
        <p:txBody>
          <a:bodyPr/>
          <a:lstStyle/>
          <a:p>
            <a:pPr algn="ctr"/>
            <a:r>
              <a:rPr lang="en-IN" sz="4000" b="0" i="0" u="none" strike="noStrike" baseline="0" dirty="0">
                <a:latin typeface="ArialMT"/>
              </a:rPr>
              <a:t>Concrete Design</a:t>
            </a:r>
            <a:endParaRPr lang="en-IN" dirty="0"/>
          </a:p>
        </p:txBody>
      </p:sp>
      <p:sp>
        <p:nvSpPr>
          <p:cNvPr id="4" name="Date Placeholder 3">
            <a:extLst>
              <a:ext uri="{FF2B5EF4-FFF2-40B4-BE49-F238E27FC236}">
                <a16:creationId xmlns:a16="http://schemas.microsoft.com/office/drawing/2014/main" xmlns="" id="{2A17BA94-F64C-B0E5-1B6B-4542D005B25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6863500-4C0F-9CC4-88C6-80983CB0060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EDA204A-F1E5-0C40-BEBA-9E9F75DECEE0}"/>
              </a:ext>
            </a:extLst>
          </p:cNvPr>
          <p:cNvSpPr>
            <a:spLocks noGrp="1"/>
          </p:cNvSpPr>
          <p:nvPr>
            <p:ph type="sldNum" sz="quarter" idx="12"/>
          </p:nvPr>
        </p:nvSpPr>
        <p:spPr/>
        <p:txBody>
          <a:bodyPr/>
          <a:lstStyle/>
          <a:p>
            <a:fld id="{C4FA3F07-B4E9-4FEB-BC07-B9713C186F28}" type="slidenum">
              <a:rPr lang="en-US" smtClean="0"/>
              <a:pPr/>
              <a:t>57</a:t>
            </a:fld>
            <a:endParaRPr lang="en-US" dirty="0"/>
          </a:p>
        </p:txBody>
      </p:sp>
    </p:spTree>
    <p:extLst>
      <p:ext uri="{BB962C8B-B14F-4D97-AF65-F5344CB8AC3E}">
        <p14:creationId xmlns:p14="http://schemas.microsoft.com/office/powerpoint/2010/main" val="477147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A9C4C-D68E-6EDF-B1BF-016E7A3E2D85}"/>
              </a:ext>
            </a:extLst>
          </p:cNvPr>
          <p:cNvSpPr>
            <a:spLocks noGrp="1"/>
          </p:cNvSpPr>
          <p:nvPr>
            <p:ph type="title"/>
          </p:nvPr>
        </p:nvSpPr>
        <p:spPr/>
        <p:txBody>
          <a:bodyPr>
            <a:normAutofit/>
          </a:bodyPr>
          <a:lstStyle/>
          <a:p>
            <a:r>
              <a:rPr lang="en-IN" sz="4000" b="0" i="0" u="none" strike="noStrike" baseline="0" dirty="0">
                <a:latin typeface="ArialMT"/>
              </a:rPr>
              <a:t>Concrete Design</a:t>
            </a:r>
            <a:endParaRPr lang="en-IN" dirty="0"/>
          </a:p>
        </p:txBody>
      </p:sp>
      <p:sp>
        <p:nvSpPr>
          <p:cNvPr id="3" name="Content Placeholder 2">
            <a:extLst>
              <a:ext uri="{FF2B5EF4-FFF2-40B4-BE49-F238E27FC236}">
                <a16:creationId xmlns:a16="http://schemas.microsoft.com/office/drawing/2014/main" xmlns="" id="{7049C140-FECD-1E29-CECB-29C6E98C5A10}"/>
              </a:ext>
            </a:extLst>
          </p:cNvPr>
          <p:cNvSpPr>
            <a:spLocks noGrp="1"/>
          </p:cNvSpPr>
          <p:nvPr>
            <p:ph idx="1"/>
          </p:nvPr>
        </p:nvSpPr>
        <p:spPr>
          <a:xfrm>
            <a:off x="76200" y="1371600"/>
            <a:ext cx="11887200" cy="4800600"/>
          </a:xfrm>
        </p:spPr>
        <p:txBody>
          <a:bodyPr>
            <a:normAutofit/>
          </a:bodyPr>
          <a:lstStyle/>
          <a:p>
            <a:r>
              <a:rPr lang="en-US" sz="1800" b="0" i="0" u="none" strike="noStrike" baseline="0" dirty="0">
                <a:solidFill>
                  <a:srgbClr val="000000"/>
                </a:solidFill>
              </a:rPr>
              <a:t>Conceptual design and concrete design are closely related. The difference between them is rather a matter of changing emphasis: during design, conceptual issues will sometimes be highlighted and at other times, concrete detail will be stressed. Producing a prototype inevitably means making some concrete decisions, albeit tentatively, and since interaction design is iterative, some detailed issues will come up during conceptual design, and vice versa.</a:t>
            </a:r>
          </a:p>
          <a:p>
            <a:pPr algn="l"/>
            <a:r>
              <a:rPr lang="en-US" sz="1800" b="0" i="0" u="none" strike="noStrike" baseline="0" dirty="0"/>
              <a:t>There are many aspects to the concrete design of interactive products: visual appearance such as color and graphics, icon design, button design, interface layout, choice of interaction devices, and so on.</a:t>
            </a:r>
          </a:p>
          <a:p>
            <a:pPr algn="l"/>
            <a:r>
              <a:rPr lang="en-US" sz="1800" b="0" i="0" u="none" strike="noStrike" baseline="0" dirty="0"/>
              <a:t>Concrete design also deals with issues related to user characteristics and context, and two aspects that have drawn particular attention for concrete design are </a:t>
            </a:r>
          </a:p>
          <a:p>
            <a:pPr lvl="1"/>
            <a:r>
              <a:rPr lang="en-US" dirty="0"/>
              <a:t>Accessibility means where Researchers, designers, and evaluators have investigated a range of techniques, toolkits, and interaction devices to support individuals with different accessibility needs. More recently, there has been a reaction to this approach that challenges the ‘rhetoric of compassion in favor of a ‘rhetoric of engagement', and suggests that users be empowered rather than designed for (Rogers and Marsden, 2013). </a:t>
            </a:r>
          </a:p>
          <a:p>
            <a:pPr lvl="1"/>
            <a:r>
              <a:rPr lang="en-US" dirty="0"/>
              <a:t>National culture include the use of appropriate language(s), colors, icons and images, navigation, and information architecture.</a:t>
            </a:r>
            <a:endParaRPr lang="en-IN" dirty="0"/>
          </a:p>
        </p:txBody>
      </p:sp>
      <p:sp>
        <p:nvSpPr>
          <p:cNvPr id="4" name="Date Placeholder 3">
            <a:extLst>
              <a:ext uri="{FF2B5EF4-FFF2-40B4-BE49-F238E27FC236}">
                <a16:creationId xmlns:a16="http://schemas.microsoft.com/office/drawing/2014/main" xmlns="" id="{EA061895-0560-6129-CABB-5BF0EAB0B08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0CB331B-0CF8-0345-025C-F7673DD3554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55D0EF4-4C6A-9927-CD90-B39846C84A9D}"/>
              </a:ext>
            </a:extLst>
          </p:cNvPr>
          <p:cNvSpPr>
            <a:spLocks noGrp="1"/>
          </p:cNvSpPr>
          <p:nvPr>
            <p:ph type="sldNum" sz="quarter" idx="12"/>
          </p:nvPr>
        </p:nvSpPr>
        <p:spPr/>
        <p:txBody>
          <a:bodyPr/>
          <a:lstStyle/>
          <a:p>
            <a:fld id="{C4FA3F07-B4E9-4FEB-BC07-B9713C186F28}" type="slidenum">
              <a:rPr lang="en-US" smtClean="0"/>
              <a:pPr/>
              <a:t>58</a:t>
            </a:fld>
            <a:endParaRPr lang="en-US" dirty="0"/>
          </a:p>
        </p:txBody>
      </p:sp>
    </p:spTree>
    <p:extLst>
      <p:ext uri="{BB962C8B-B14F-4D97-AF65-F5344CB8AC3E}">
        <p14:creationId xmlns:p14="http://schemas.microsoft.com/office/powerpoint/2010/main" val="152121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145642E-A4DC-C1AE-B72C-9C936120A8FD}"/>
              </a:ext>
            </a:extLst>
          </p:cNvPr>
          <p:cNvSpPr>
            <a:spLocks noGrp="1"/>
          </p:cNvSpPr>
          <p:nvPr>
            <p:ph type="ctr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 </a:t>
            </a:r>
            <a:endParaRPr lang="en-IN" dirty="0"/>
          </a:p>
        </p:txBody>
      </p:sp>
      <p:sp>
        <p:nvSpPr>
          <p:cNvPr id="4" name="Date Placeholder 3">
            <a:extLst>
              <a:ext uri="{FF2B5EF4-FFF2-40B4-BE49-F238E27FC236}">
                <a16:creationId xmlns:a16="http://schemas.microsoft.com/office/drawing/2014/main" xmlns="" id="{374153E5-CCCF-96D0-C91C-C1EA6B29982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05A8F9C-E406-255A-B98A-271AD5C1E31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38A39FB-A3F5-984F-EDC1-5D605BC41E3F}"/>
              </a:ext>
            </a:extLst>
          </p:cNvPr>
          <p:cNvSpPr>
            <a:spLocks noGrp="1"/>
          </p:cNvSpPr>
          <p:nvPr>
            <p:ph type="sldNum" sz="quarter" idx="4"/>
          </p:nvPr>
        </p:nvSpPr>
        <p:spPr/>
        <p:txBody>
          <a:bodyPr/>
          <a:lstStyle/>
          <a:p>
            <a:fld id="{C4FA3F07-B4E9-4FEB-BC07-B9713C186F28}" type="slidenum">
              <a:rPr lang="en-US" smtClean="0"/>
              <a:pPr/>
              <a:t>59</a:t>
            </a:fld>
            <a:endParaRPr lang="en-US" dirty="0"/>
          </a:p>
        </p:txBody>
      </p:sp>
    </p:spTree>
    <p:extLst>
      <p:ext uri="{BB962C8B-B14F-4D97-AF65-F5344CB8AC3E}">
        <p14:creationId xmlns:p14="http://schemas.microsoft.com/office/powerpoint/2010/main" val="686636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F8B225-9592-BDF7-1842-0E02CE0F9083}"/>
              </a:ext>
            </a:extLst>
          </p:cNvPr>
          <p:cNvSpPr>
            <a:spLocks noGrp="1"/>
          </p:cNvSpPr>
          <p:nvPr>
            <p:ph type="title"/>
          </p:nvPr>
        </p:nvSpPr>
        <p:spPr/>
        <p:txBody>
          <a:bodyPr/>
          <a:lstStyle/>
          <a:p>
            <a:r>
              <a:rPr lang="en-US" sz="4000" b="1" i="0" u="none" strike="noStrike" baseline="0" dirty="0"/>
              <a:t>The Process of Interaction Design</a:t>
            </a:r>
            <a:endParaRPr lang="en-IN" dirty="0"/>
          </a:p>
        </p:txBody>
      </p:sp>
      <p:pic>
        <p:nvPicPr>
          <p:cNvPr id="8" name="Content Placeholder 7">
            <a:extLst>
              <a:ext uri="{FF2B5EF4-FFF2-40B4-BE49-F238E27FC236}">
                <a16:creationId xmlns:a16="http://schemas.microsoft.com/office/drawing/2014/main" xmlns="" id="{9CA57597-FB16-318D-4F1E-BEA02F34E6EE}"/>
              </a:ext>
            </a:extLst>
          </p:cNvPr>
          <p:cNvPicPr>
            <a:picLocks noGrp="1" noChangeAspect="1"/>
          </p:cNvPicPr>
          <p:nvPr>
            <p:ph idx="1"/>
          </p:nvPr>
        </p:nvPicPr>
        <p:blipFill>
          <a:blip r:embed="rId2"/>
          <a:stretch>
            <a:fillRect/>
          </a:stretch>
        </p:blipFill>
        <p:spPr>
          <a:xfrm>
            <a:off x="1219200" y="1371600"/>
            <a:ext cx="10363200" cy="4648200"/>
          </a:xfrm>
        </p:spPr>
      </p:pic>
      <p:sp>
        <p:nvSpPr>
          <p:cNvPr id="4" name="Date Placeholder 3">
            <a:extLst>
              <a:ext uri="{FF2B5EF4-FFF2-40B4-BE49-F238E27FC236}">
                <a16:creationId xmlns:a16="http://schemas.microsoft.com/office/drawing/2014/main" xmlns="" id="{4A7E3B32-EACD-3124-3FA0-78F0B82FD8A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B57769E-6AAF-883B-1FCA-21B124BCAE8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FE43DFF-942B-E444-1B08-EBC8AC4CC43B}"/>
              </a:ext>
            </a:extLst>
          </p:cNvPr>
          <p:cNvSpPr>
            <a:spLocks noGrp="1"/>
          </p:cNvSpPr>
          <p:nvPr>
            <p:ph type="sldNum" sz="quarter" idx="12"/>
          </p:nvPr>
        </p:nvSpPr>
        <p:spPr/>
        <p:txBody>
          <a:bodyPr/>
          <a:lstStyle/>
          <a:p>
            <a:fld id="{C4FA3F07-B4E9-4FEB-BC07-B9713C186F28}" type="slidenum">
              <a:rPr lang="en-US" smtClean="0"/>
              <a:pPr/>
              <a:t>6</a:t>
            </a:fld>
            <a:endParaRPr lang="en-US" dirty="0"/>
          </a:p>
        </p:txBody>
      </p:sp>
    </p:spTree>
    <p:extLst>
      <p:ext uri="{BB962C8B-B14F-4D97-AF65-F5344CB8AC3E}">
        <p14:creationId xmlns:p14="http://schemas.microsoft.com/office/powerpoint/2010/main" val="389450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912F6532-C9D0-9FED-13BF-18EFFE89F5E2}"/>
              </a:ext>
            </a:extLst>
          </p:cNvPr>
          <p:cNvSpPr>
            <a:spLocks noGrp="1"/>
          </p:cNvSpPr>
          <p:nvPr>
            <p:ph idx="1"/>
          </p:nvPr>
        </p:nvSpPr>
        <p:spPr/>
        <p:txBody>
          <a:bodyPr/>
          <a:lstStyle/>
          <a:p>
            <a:r>
              <a:rPr lang="en-US" sz="1800" b="0" i="0" u="none" strike="noStrike" baseline="0" dirty="0">
                <a:solidFill>
                  <a:srgbClr val="000000"/>
                </a:solidFill>
                <a:latin typeface="ArialMT"/>
              </a:rPr>
              <a:t>For users to evaluate the design of an interactive product effectively, designers must prototype their ideas. In the early stages of development, these prototypes may be made of paper and cardboard, or ready-made components pulled together to allow evaluation, while as the design progresses, they become more polished, compact, and robust so that they resemble the </a:t>
            </a:r>
            <a:r>
              <a:rPr lang="en-IN" sz="1800" b="0" i="0" u="none" strike="noStrike" baseline="0" dirty="0">
                <a:solidFill>
                  <a:srgbClr val="000000"/>
                </a:solidFill>
                <a:latin typeface="ArialMT"/>
              </a:rPr>
              <a:t>final product.</a:t>
            </a:r>
          </a:p>
          <a:p>
            <a:pPr algn="l"/>
            <a:r>
              <a:rPr lang="en-US" sz="1800" b="0" i="0" u="none" strike="noStrike" baseline="0" dirty="0">
                <a:latin typeface="ArialMT"/>
              </a:rPr>
              <a:t>A prototype is one manifestation of a design that allows stakeholders to interact with it and to explore its suitability; it is limited in that a prototype will usually emphasize one set of product characteristics and de-emphasize </a:t>
            </a:r>
            <a:r>
              <a:rPr lang="en-IN" sz="1800" b="0" i="0" u="none" strike="noStrike" baseline="0" dirty="0">
                <a:latin typeface="ArialMT"/>
              </a:rPr>
              <a:t>others.</a:t>
            </a:r>
          </a:p>
          <a:p>
            <a:pPr algn="l"/>
            <a:r>
              <a:rPr lang="en-US" sz="1800" b="0" i="0" u="none" strike="noStrike" baseline="0" dirty="0">
                <a:latin typeface="ArialMT"/>
              </a:rPr>
              <a:t>prototype can also be a paper-based outline of a display, a collection of wires and ready-made components, an electronic picture, a video simulation, a complex piece of software and hardware, or a three dimensional </a:t>
            </a:r>
            <a:r>
              <a:rPr lang="en-IN" sz="1800" b="0" i="0" u="none" strike="noStrike" baseline="0" dirty="0" err="1">
                <a:latin typeface="ArialMT"/>
              </a:rPr>
              <a:t>mockup</a:t>
            </a:r>
            <a:r>
              <a:rPr lang="en-IN" sz="1800" b="0" i="0" u="none" strike="noStrike" baseline="0" dirty="0">
                <a:latin typeface="ArialMT"/>
              </a:rPr>
              <a:t> of a workstation.</a:t>
            </a:r>
            <a:endParaRPr lang="en-IN" dirty="0"/>
          </a:p>
        </p:txBody>
      </p:sp>
      <p:sp>
        <p:nvSpPr>
          <p:cNvPr id="4" name="Date Placeholder 3">
            <a:extLst>
              <a:ext uri="{FF2B5EF4-FFF2-40B4-BE49-F238E27FC236}">
                <a16:creationId xmlns:a16="http://schemas.microsoft.com/office/drawing/2014/main" xmlns="" id="{3E3C970D-8403-798C-1061-A62617EF3F9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E554BC6-6E47-B9C6-754D-9BDCAC9C65F7}"/>
              </a:ext>
            </a:extLst>
          </p:cNvPr>
          <p:cNvSpPr>
            <a:spLocks noGrp="1"/>
          </p:cNvSpPr>
          <p:nvPr>
            <p:ph type="sldNum" sz="quarter" idx="12"/>
          </p:nvPr>
        </p:nvSpPr>
        <p:spPr/>
        <p:txBody>
          <a:bodyPr/>
          <a:lstStyle/>
          <a:p>
            <a:fld id="{C4FA3F07-B4E9-4FEB-BC07-B9713C186F28}" type="slidenum">
              <a:rPr lang="en-US" smtClean="0"/>
              <a:pPr/>
              <a:t>60</a:t>
            </a:fld>
            <a:endParaRPr lang="en-US" dirty="0"/>
          </a:p>
        </p:txBody>
      </p:sp>
    </p:spTree>
    <p:extLst>
      <p:ext uri="{BB962C8B-B14F-4D97-AF65-F5344CB8AC3E}">
        <p14:creationId xmlns:p14="http://schemas.microsoft.com/office/powerpoint/2010/main" val="250610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912F6532-C9D0-9FED-13BF-18EFFE89F5E2}"/>
              </a:ext>
            </a:extLst>
          </p:cNvPr>
          <p:cNvSpPr>
            <a:spLocks noGrp="1"/>
          </p:cNvSpPr>
          <p:nvPr>
            <p:ph idx="1"/>
          </p:nvPr>
        </p:nvSpPr>
        <p:spPr/>
        <p:txBody>
          <a:bodyPr>
            <a:normAutofit/>
          </a:bodyPr>
          <a:lstStyle/>
          <a:p>
            <a:pPr algn="l"/>
            <a:r>
              <a:rPr lang="en-US" b="0" i="0" u="none" strike="noStrike" baseline="0" dirty="0"/>
              <a:t>Prototypes are useful when discussing or evaluating ideas with stakeholders; they are a communication device among team members and an effective way for designers to explore design ideas. The activity of building prototypes encourages reflection in design, as described by Schön (1983), and is recognized by designers from many disciplines as an important aspect of </a:t>
            </a:r>
            <a:r>
              <a:rPr lang="en-IN" b="0" i="0" u="none" strike="noStrike" baseline="0" dirty="0"/>
              <a:t>design.</a:t>
            </a:r>
          </a:p>
          <a:p>
            <a:pPr algn="l"/>
            <a:r>
              <a:rPr lang="en-US" b="0" i="0" u="none" strike="noStrike" baseline="0" dirty="0"/>
              <a:t>Prototypes answer questions and support designers in choosing between alternatives. Hence, they serve a variety of purposes: </a:t>
            </a:r>
          </a:p>
          <a:p>
            <a:pPr lvl="1"/>
            <a:r>
              <a:rPr lang="en-US" sz="2000" b="0" i="0" u="none" strike="noStrike" baseline="0" dirty="0"/>
              <a:t>To test out the technical feasibility of an idea, </a:t>
            </a:r>
          </a:p>
          <a:p>
            <a:pPr lvl="1"/>
            <a:r>
              <a:rPr lang="en-US" sz="2000" b="0" i="0" u="none" strike="noStrike" baseline="0" dirty="0"/>
              <a:t>To clarify some vague requirements, </a:t>
            </a:r>
          </a:p>
          <a:p>
            <a:pPr lvl="1"/>
            <a:r>
              <a:rPr lang="en-US" sz="2000" b="0" i="0" u="none" strike="noStrike" baseline="0" dirty="0"/>
              <a:t>To do some user testing and evaluation, or</a:t>
            </a:r>
          </a:p>
          <a:p>
            <a:pPr lvl="1"/>
            <a:r>
              <a:rPr lang="en-US" sz="2000" b="0" i="0" u="none" strike="noStrike" baseline="0" dirty="0"/>
              <a:t> To check that a certain design direction is compatible with the rest of the product development. </a:t>
            </a:r>
          </a:p>
          <a:p>
            <a:pPr lvl="1"/>
            <a:r>
              <a:rPr lang="en-US" sz="2000" b="0" i="0" u="none" strike="noStrike" baseline="0" dirty="0"/>
              <a:t>The purpose of your prototype will influence the kind of prototype you build. So, for example, if you want to clarify how users might perform a set of tasks</a:t>
            </a:r>
            <a:endParaRPr lang="en-IN" sz="2000" dirty="0"/>
          </a:p>
        </p:txBody>
      </p:sp>
      <p:sp>
        <p:nvSpPr>
          <p:cNvPr id="4" name="Date Placeholder 3">
            <a:extLst>
              <a:ext uri="{FF2B5EF4-FFF2-40B4-BE49-F238E27FC236}">
                <a16:creationId xmlns:a16="http://schemas.microsoft.com/office/drawing/2014/main" xmlns="" id="{3E3C970D-8403-798C-1061-A62617EF3F9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E554BC6-6E47-B9C6-754D-9BDCAC9C65F7}"/>
              </a:ext>
            </a:extLst>
          </p:cNvPr>
          <p:cNvSpPr>
            <a:spLocks noGrp="1"/>
          </p:cNvSpPr>
          <p:nvPr>
            <p:ph type="sldNum" sz="quarter" idx="12"/>
          </p:nvPr>
        </p:nvSpPr>
        <p:spPr/>
        <p:txBody>
          <a:bodyPr/>
          <a:lstStyle/>
          <a:p>
            <a:fld id="{C4FA3F07-B4E9-4FEB-BC07-B9713C186F28}" type="slidenum">
              <a:rPr lang="en-US" smtClean="0"/>
              <a:pPr/>
              <a:t>61</a:t>
            </a:fld>
            <a:endParaRPr lang="en-US" dirty="0"/>
          </a:p>
        </p:txBody>
      </p:sp>
    </p:spTree>
    <p:extLst>
      <p:ext uri="{BB962C8B-B14F-4D97-AF65-F5344CB8AC3E}">
        <p14:creationId xmlns:p14="http://schemas.microsoft.com/office/powerpoint/2010/main" val="2083159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4" name="Date Placeholder 3">
            <a:extLst>
              <a:ext uri="{FF2B5EF4-FFF2-40B4-BE49-F238E27FC236}">
                <a16:creationId xmlns:a16="http://schemas.microsoft.com/office/drawing/2014/main" xmlns="" id="{3E3C970D-8403-798C-1061-A62617EF3F9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E554BC6-6E47-B9C6-754D-9BDCAC9C65F7}"/>
              </a:ext>
            </a:extLst>
          </p:cNvPr>
          <p:cNvSpPr>
            <a:spLocks noGrp="1"/>
          </p:cNvSpPr>
          <p:nvPr>
            <p:ph type="sldNum" sz="quarter" idx="12"/>
          </p:nvPr>
        </p:nvSpPr>
        <p:spPr/>
        <p:txBody>
          <a:bodyPr/>
          <a:lstStyle/>
          <a:p>
            <a:fld id="{C4FA3F07-B4E9-4FEB-BC07-B9713C186F28}" type="slidenum">
              <a:rPr lang="en-US" smtClean="0"/>
              <a:pPr/>
              <a:t>62</a:t>
            </a:fld>
            <a:endParaRPr lang="en-US" dirty="0"/>
          </a:p>
        </p:txBody>
      </p:sp>
      <p:graphicFrame>
        <p:nvGraphicFramePr>
          <p:cNvPr id="7" name="Diagram 6">
            <a:extLst>
              <a:ext uri="{FF2B5EF4-FFF2-40B4-BE49-F238E27FC236}">
                <a16:creationId xmlns:a16="http://schemas.microsoft.com/office/drawing/2014/main" xmlns="" id="{80C98476-464C-BA23-CFB4-195A561B607E}"/>
              </a:ext>
            </a:extLst>
          </p:cNvPr>
          <p:cNvGraphicFramePr/>
          <p:nvPr>
            <p:extLst>
              <p:ext uri="{D42A27DB-BD31-4B8C-83A1-F6EECF244321}">
                <p14:modId xmlns:p14="http://schemas.microsoft.com/office/powerpoint/2010/main" val="3678477478"/>
              </p:ext>
            </p:extLst>
          </p:nvPr>
        </p:nvGraphicFramePr>
        <p:xfrm>
          <a:off x="-228600" y="1733862"/>
          <a:ext cx="11640458" cy="408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658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912F6532-C9D0-9FED-13BF-18EFFE89F5E2}"/>
              </a:ext>
            </a:extLst>
          </p:cNvPr>
          <p:cNvSpPr>
            <a:spLocks noGrp="1"/>
          </p:cNvSpPr>
          <p:nvPr>
            <p:ph idx="1"/>
          </p:nvPr>
        </p:nvSpPr>
        <p:spPr/>
        <p:txBody>
          <a:bodyPr>
            <a:normAutofit/>
          </a:bodyPr>
          <a:lstStyle/>
          <a:p>
            <a:pPr marL="0" indent="0" algn="l" fontAlgn="base">
              <a:buNone/>
            </a:pPr>
            <a:r>
              <a:rPr lang="en-US" sz="2400" b="1" i="0" dirty="0">
                <a:solidFill>
                  <a:srgbClr val="0F256E"/>
                </a:solidFill>
                <a:effectLst/>
              </a:rPr>
              <a:t>How to Start the Prototyping Process</a:t>
            </a:r>
          </a:p>
          <a:p>
            <a:pPr algn="l" fontAlgn="base"/>
            <a:r>
              <a:rPr lang="en-US" b="0" i="0" dirty="0">
                <a:solidFill>
                  <a:srgbClr val="262D3D"/>
                </a:solidFill>
                <a:effectLst/>
              </a:rPr>
              <a:t>After receiving a 50-page requirements document from a client, looking at a blank canvas can be daunting. Reviewing unorganized thoughts from client meetings, napkin sketches, and dirty whiteboard photos rarely help.</a:t>
            </a:r>
          </a:p>
          <a:p>
            <a:pPr algn="l" fontAlgn="base"/>
            <a:r>
              <a:rPr lang="en-US" b="0" i="0" dirty="0">
                <a:solidFill>
                  <a:srgbClr val="262D3D"/>
                </a:solidFill>
                <a:effectLst/>
              </a:rPr>
              <a:t>Because prototypes are built on so much other information, it’s important to gather the necessary details in advance to putting pen to paper. Consider the following checklist and review the details provided by your client or manager:</a:t>
            </a:r>
          </a:p>
          <a:p>
            <a:pPr algn="l" fontAlgn="base"/>
            <a:endParaRPr lang="en-US" b="0" i="0" dirty="0">
              <a:solidFill>
                <a:srgbClr val="0F256E"/>
              </a:solidFill>
              <a:effectLst/>
            </a:endParaRPr>
          </a:p>
        </p:txBody>
      </p:sp>
      <p:sp>
        <p:nvSpPr>
          <p:cNvPr id="4" name="Date Placeholder 3">
            <a:extLst>
              <a:ext uri="{FF2B5EF4-FFF2-40B4-BE49-F238E27FC236}">
                <a16:creationId xmlns:a16="http://schemas.microsoft.com/office/drawing/2014/main" xmlns="" id="{3E3C970D-8403-798C-1061-A62617EF3F9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E554BC6-6E47-B9C6-754D-9BDCAC9C65F7}"/>
              </a:ext>
            </a:extLst>
          </p:cNvPr>
          <p:cNvSpPr>
            <a:spLocks noGrp="1"/>
          </p:cNvSpPr>
          <p:nvPr>
            <p:ph type="sldNum" sz="quarter" idx="12"/>
          </p:nvPr>
        </p:nvSpPr>
        <p:spPr/>
        <p:txBody>
          <a:bodyPr/>
          <a:lstStyle/>
          <a:p>
            <a:fld id="{C4FA3F07-B4E9-4FEB-BC07-B9713C186F28}" type="slidenum">
              <a:rPr lang="en-US" smtClean="0"/>
              <a:pPr/>
              <a:t>63</a:t>
            </a:fld>
            <a:endParaRPr lang="en-US" dirty="0"/>
          </a:p>
        </p:txBody>
      </p:sp>
    </p:spTree>
    <p:extLst>
      <p:ext uri="{BB962C8B-B14F-4D97-AF65-F5344CB8AC3E}">
        <p14:creationId xmlns:p14="http://schemas.microsoft.com/office/powerpoint/2010/main" val="504383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97E09-4164-1FEC-7B40-5C1589B92AA7}"/>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r>
              <a:rPr lang="en-IN" sz="4000" dirty="0" smtClean="0">
                <a:solidFill>
                  <a:srgbClr val="000000"/>
                </a:solidFill>
                <a:effectLst/>
                <a:latin typeface="Times New Roman" panose="02020603050405020304" pitchFamily="18" charset="0"/>
                <a:ea typeface="Times New Roman" panose="02020603050405020304" pitchFamily="18" charset="0"/>
              </a:rPr>
              <a:t>) – STEPS</a:t>
            </a:r>
            <a:endParaRPr lang="en-IN" dirty="0"/>
          </a:p>
        </p:txBody>
      </p:sp>
      <p:sp>
        <p:nvSpPr>
          <p:cNvPr id="3" name="Content Placeholder 2">
            <a:extLst>
              <a:ext uri="{FF2B5EF4-FFF2-40B4-BE49-F238E27FC236}">
                <a16:creationId xmlns:a16="http://schemas.microsoft.com/office/drawing/2014/main" xmlns="" id="{FA08E73D-CB78-EB9D-3053-AFB92BFE9E5A}"/>
              </a:ext>
            </a:extLst>
          </p:cNvPr>
          <p:cNvSpPr>
            <a:spLocks noGrp="1"/>
          </p:cNvSpPr>
          <p:nvPr>
            <p:ph idx="1"/>
          </p:nvPr>
        </p:nvSpPr>
        <p:spPr>
          <a:xfrm>
            <a:off x="203200" y="1371600"/>
            <a:ext cx="11760200" cy="4800600"/>
          </a:xfrm>
        </p:spPr>
        <p:txBody>
          <a:bodyPr>
            <a:normAutofit fontScale="92500" lnSpcReduction="20000"/>
          </a:bodyPr>
          <a:lstStyle/>
          <a:p>
            <a:pPr marL="0" indent="0" algn="l" fontAlgn="base">
              <a:buNone/>
            </a:pPr>
            <a:r>
              <a:rPr lang="en-US" sz="1800" b="0" i="0" dirty="0">
                <a:solidFill>
                  <a:srgbClr val="00B0F0"/>
                </a:solidFill>
                <a:effectLst/>
              </a:rPr>
              <a:t>1. What are the goals of the project?</a:t>
            </a:r>
          </a:p>
          <a:p>
            <a:pPr marL="0" indent="0" algn="l" fontAlgn="base">
              <a:buNone/>
            </a:pPr>
            <a:r>
              <a:rPr lang="en-US" sz="1800" b="0" i="0" dirty="0">
                <a:solidFill>
                  <a:srgbClr val="262D3D"/>
                </a:solidFill>
                <a:effectLst/>
              </a:rPr>
              <a:t>Start with the big picture. Does the product solve a real need? How does it solve that need? Understanding the product’s </a:t>
            </a:r>
            <a:r>
              <a:rPr lang="en-US" sz="1800" b="0" i="1" dirty="0">
                <a:solidFill>
                  <a:srgbClr val="262D3D"/>
                </a:solidFill>
                <a:effectLst/>
              </a:rPr>
              <a:t>utility</a:t>
            </a:r>
            <a:r>
              <a:rPr lang="en-US" sz="1800" b="0" i="0" dirty="0">
                <a:solidFill>
                  <a:srgbClr val="262D3D"/>
                </a:solidFill>
                <a:effectLst/>
              </a:rPr>
              <a:t> is critical to delivering any sort of viable solution.</a:t>
            </a:r>
          </a:p>
          <a:p>
            <a:pPr marL="0" indent="0" algn="l" fontAlgn="base">
              <a:buNone/>
            </a:pPr>
            <a:r>
              <a:rPr lang="en-US" sz="1800" b="0" i="0" dirty="0">
                <a:solidFill>
                  <a:srgbClr val="00B0F0"/>
                </a:solidFill>
                <a:effectLst/>
              </a:rPr>
              <a:t>2. What competitive products do people currently use?</a:t>
            </a:r>
          </a:p>
          <a:p>
            <a:pPr marL="0" indent="0" algn="l" fontAlgn="base">
              <a:buNone/>
            </a:pPr>
            <a:r>
              <a:rPr lang="en-US" sz="1800" b="0" i="0" dirty="0">
                <a:solidFill>
                  <a:srgbClr val="262D3D"/>
                </a:solidFill>
                <a:effectLst/>
              </a:rPr>
              <a:t>A strong </a:t>
            </a:r>
            <a:r>
              <a:rPr lang="en-US" sz="1800" b="0" i="0" u="sng" dirty="0">
                <a:solidFill>
                  <a:srgbClr val="204ECF"/>
                </a:solidFill>
                <a:effectLst/>
              </a:rPr>
              <a:t>competitive analysis</a:t>
            </a:r>
            <a:r>
              <a:rPr lang="en-US" sz="1800" b="0" i="0" dirty="0">
                <a:solidFill>
                  <a:srgbClr val="262D3D"/>
                </a:solidFill>
                <a:effectLst/>
              </a:rPr>
              <a:t> will provide a clear picture of the state of the marketplace for the product type, plus what today’s users expect.</a:t>
            </a:r>
          </a:p>
          <a:p>
            <a:pPr marL="0" indent="0" algn="l" fontAlgn="base">
              <a:buNone/>
            </a:pPr>
            <a:r>
              <a:rPr lang="en-US" sz="1800" b="0" i="0" dirty="0">
                <a:solidFill>
                  <a:srgbClr val="00B0F0"/>
                </a:solidFill>
                <a:effectLst/>
              </a:rPr>
              <a:t>3. Who is the audience? What are their goals?</a:t>
            </a:r>
          </a:p>
          <a:p>
            <a:pPr marL="0" indent="0" algn="l" fontAlgn="base">
              <a:buNone/>
            </a:pPr>
            <a:r>
              <a:rPr lang="en-US" sz="1800" b="0" i="0" dirty="0">
                <a:solidFill>
                  <a:srgbClr val="262D3D"/>
                </a:solidFill>
                <a:effectLst/>
              </a:rPr>
              <a:t>Understanding demographics and user needs provide the context necessary to create products geared toward providing for those particular user types and fulfilling their needs.</a:t>
            </a:r>
          </a:p>
          <a:p>
            <a:pPr marL="0" indent="0" algn="l" fontAlgn="base">
              <a:buNone/>
            </a:pPr>
            <a:r>
              <a:rPr lang="en-US" sz="1800" b="0" i="0" dirty="0">
                <a:solidFill>
                  <a:srgbClr val="00B0F0"/>
                </a:solidFill>
                <a:effectLst/>
              </a:rPr>
              <a:t>4. What type of product is it, and what (device) is it for?</a:t>
            </a:r>
          </a:p>
          <a:p>
            <a:pPr marL="0" indent="0" algn="l" fontAlgn="base">
              <a:buNone/>
            </a:pPr>
            <a:r>
              <a:rPr lang="en-US" sz="1800" b="0" i="0" dirty="0">
                <a:solidFill>
                  <a:srgbClr val="262D3D"/>
                </a:solidFill>
                <a:effectLst/>
              </a:rPr>
              <a:t>With so many different technologies and solutions, UX designers need to know how the product will be used (web app, responsive website, mobile app, etc.), on what device(s), and how different versions will coexist (if at all).</a:t>
            </a:r>
          </a:p>
          <a:p>
            <a:pPr marL="0" indent="0" algn="l" fontAlgn="base">
              <a:buNone/>
            </a:pPr>
            <a:r>
              <a:rPr lang="en-US" sz="1800" b="0" i="0" dirty="0">
                <a:solidFill>
                  <a:srgbClr val="00B0F0"/>
                </a:solidFill>
                <a:effectLst/>
              </a:rPr>
              <a:t>5. Are there any visual precedents to follow?</a:t>
            </a:r>
          </a:p>
          <a:p>
            <a:pPr marL="0" indent="0" algn="l" fontAlgn="base">
              <a:buNone/>
            </a:pPr>
            <a:r>
              <a:rPr lang="en-US" sz="1800" b="0" i="0" dirty="0">
                <a:solidFill>
                  <a:srgbClr val="262D3D"/>
                </a:solidFill>
                <a:effectLst/>
              </a:rPr>
              <a:t>If the product already exists and the project is for improvements or a redesign, it’s possible that some requirements exist in consideration of current user behavior with the product.</a:t>
            </a:r>
          </a:p>
          <a:p>
            <a:pPr marL="0" indent="0" algn="l" fontAlgn="base">
              <a:buNone/>
            </a:pPr>
            <a:r>
              <a:rPr lang="en-US" sz="1800" b="0" i="0" dirty="0">
                <a:solidFill>
                  <a:srgbClr val="00B0F0"/>
                </a:solidFill>
                <a:effectLst/>
              </a:rPr>
              <a:t>6. What are the deliverables?</a:t>
            </a:r>
          </a:p>
          <a:p>
            <a:pPr marL="0" indent="0" algn="l" fontAlgn="base">
              <a:buNone/>
            </a:pPr>
            <a:r>
              <a:rPr lang="en-US" sz="1800" b="0" i="0" dirty="0">
                <a:solidFill>
                  <a:srgbClr val="262D3D"/>
                </a:solidFill>
                <a:effectLst/>
              </a:rPr>
              <a:t>Setting expectations about deliverables and the process is critical for your planning and workflow. Every project is different, but if the deliverables are well defined, the rest of the UX design process has a higher chance of going smoothly.</a:t>
            </a:r>
            <a:endParaRPr lang="en-IN" sz="1800" dirty="0"/>
          </a:p>
        </p:txBody>
      </p:sp>
      <p:sp>
        <p:nvSpPr>
          <p:cNvPr id="4" name="Date Placeholder 3">
            <a:extLst>
              <a:ext uri="{FF2B5EF4-FFF2-40B4-BE49-F238E27FC236}">
                <a16:creationId xmlns:a16="http://schemas.microsoft.com/office/drawing/2014/main" xmlns="" id="{675C03E6-B1FF-D3A9-556F-CD8260443A9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9F71E25-A00C-0AAB-56A1-E4ADD6B3754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1128C46-8E59-F8E9-9524-4613235C31E6}"/>
              </a:ext>
            </a:extLst>
          </p:cNvPr>
          <p:cNvSpPr>
            <a:spLocks noGrp="1"/>
          </p:cNvSpPr>
          <p:nvPr>
            <p:ph type="sldNum" sz="quarter" idx="12"/>
          </p:nvPr>
        </p:nvSpPr>
        <p:spPr/>
        <p:txBody>
          <a:bodyPr/>
          <a:lstStyle/>
          <a:p>
            <a:fld id="{C4FA3F07-B4E9-4FEB-BC07-B9713C186F28}" type="slidenum">
              <a:rPr lang="en-US" smtClean="0"/>
              <a:pPr/>
              <a:t>64</a:t>
            </a:fld>
            <a:endParaRPr lang="en-US" dirty="0"/>
          </a:p>
        </p:txBody>
      </p:sp>
    </p:spTree>
    <p:extLst>
      <p:ext uri="{BB962C8B-B14F-4D97-AF65-F5344CB8AC3E}">
        <p14:creationId xmlns:p14="http://schemas.microsoft.com/office/powerpoint/2010/main" val="2124760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97E09-4164-1FEC-7B40-5C1589B92AA7}"/>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FA08E73D-CB78-EB9D-3053-AFB92BFE9E5A}"/>
              </a:ext>
            </a:extLst>
          </p:cNvPr>
          <p:cNvSpPr>
            <a:spLocks noGrp="1"/>
          </p:cNvSpPr>
          <p:nvPr>
            <p:ph idx="1"/>
          </p:nvPr>
        </p:nvSpPr>
        <p:spPr>
          <a:xfrm>
            <a:off x="152400" y="1230219"/>
            <a:ext cx="11887200" cy="4800600"/>
          </a:xfrm>
        </p:spPr>
        <p:txBody>
          <a:bodyPr>
            <a:noAutofit/>
          </a:bodyPr>
          <a:lstStyle/>
          <a:p>
            <a:pPr marL="0" indent="0" algn="l" fontAlgn="base">
              <a:buNone/>
            </a:pPr>
            <a:r>
              <a:rPr lang="en-US" sz="2400" b="1" i="0" dirty="0">
                <a:solidFill>
                  <a:srgbClr val="0F256E"/>
                </a:solidFill>
                <a:effectLst/>
              </a:rPr>
              <a:t>Draw Your Prototypes</a:t>
            </a:r>
          </a:p>
          <a:p>
            <a:pPr algn="l" fontAlgn="base"/>
            <a:r>
              <a:rPr lang="en-US" sz="1800" b="0" i="0" dirty="0">
                <a:solidFill>
                  <a:srgbClr val="262D3D"/>
                </a:solidFill>
                <a:effectLst/>
              </a:rPr>
              <a:t>With our data available and organized, the next step is to start drawing. Many designers will already have an idea for the layout, structure, or even where specific elements of the visual design belong before ever drawing it out. That’s fine, but the purpose of initial sketches is to explore the available space to highlight what’s possible—and, more importantly, what isn’t.</a:t>
            </a:r>
          </a:p>
          <a:p>
            <a:pPr algn="l" fontAlgn="base"/>
            <a:r>
              <a:rPr lang="en-US" sz="1800" b="0" i="0" dirty="0">
                <a:solidFill>
                  <a:srgbClr val="262D3D"/>
                </a:solidFill>
                <a:effectLst/>
              </a:rPr>
              <a:t>Gather your writing instruments of choice, be it pencil and paper or whiteboard and marker. The sketching process is akin to a writer freewriting, or a musician strumming; draw what you feel based on all the work you’ve done in advance, and considering the pieces below:</a:t>
            </a:r>
          </a:p>
          <a:p>
            <a:pPr algn="l" fontAlgn="base"/>
            <a:r>
              <a:rPr lang="en-US" sz="1800" b="1" i="0" dirty="0">
                <a:solidFill>
                  <a:srgbClr val="262D3D"/>
                </a:solidFill>
                <a:effectLst/>
              </a:rPr>
              <a:t>01 | User Flows –</a:t>
            </a:r>
            <a:r>
              <a:rPr lang="en-US" sz="1800" b="0" i="0" dirty="0">
                <a:solidFill>
                  <a:srgbClr val="262D3D"/>
                </a:solidFill>
                <a:effectLst/>
              </a:rPr>
              <a:t> Follow identifying user flows. See how the users meet their goals and how they interact within the system.</a:t>
            </a:r>
          </a:p>
          <a:p>
            <a:pPr algn="l" fontAlgn="base"/>
            <a:r>
              <a:rPr lang="en-US" sz="1800" b="1" i="0" dirty="0">
                <a:solidFill>
                  <a:srgbClr val="262D3D"/>
                </a:solidFill>
                <a:effectLst/>
              </a:rPr>
              <a:t>02 | Information entities –</a:t>
            </a:r>
            <a:r>
              <a:rPr lang="en-US" sz="1800" b="0" i="0" dirty="0">
                <a:solidFill>
                  <a:srgbClr val="262D3D"/>
                </a:solidFill>
                <a:effectLst/>
              </a:rPr>
              <a:t> Each user flow will show some user inputs and outputs. Identify what they are, how they relate to the user behavior and expectations, what interactions they are involved with, and how they work.</a:t>
            </a:r>
          </a:p>
          <a:p>
            <a:pPr algn="l" fontAlgn="base"/>
            <a:r>
              <a:rPr lang="en-US" sz="1800" b="1" i="0" dirty="0">
                <a:solidFill>
                  <a:srgbClr val="262D3D"/>
                </a:solidFill>
                <a:effectLst/>
              </a:rPr>
              <a:t>03 | First sketches –</a:t>
            </a:r>
            <a:r>
              <a:rPr lang="en-US" sz="1800" b="0" i="0" dirty="0">
                <a:solidFill>
                  <a:srgbClr val="262D3D"/>
                </a:solidFill>
                <a:effectLst/>
              </a:rPr>
              <a:t> After getting an idea of who will use the system, what they are going to do, and with what, it’s time to see how. Sketch your user flows—no need to create the layout yet, just get the functionality resolved.</a:t>
            </a:r>
          </a:p>
          <a:p>
            <a:pPr algn="l" fontAlgn="base"/>
            <a:r>
              <a:rPr lang="en-US" sz="1800" b="1" i="0" dirty="0">
                <a:solidFill>
                  <a:srgbClr val="262D3D"/>
                </a:solidFill>
                <a:effectLst/>
              </a:rPr>
              <a:t>04 | Sketch a rudimentary structure –</a:t>
            </a:r>
            <a:r>
              <a:rPr lang="en-US" sz="1800" b="0" i="0" dirty="0">
                <a:solidFill>
                  <a:srgbClr val="262D3D"/>
                </a:solidFill>
                <a:effectLst/>
              </a:rPr>
              <a:t> After your user flows are sketched, you will have a better idea of the best layout for the product. This will include content (text, photos, video, etc.) that’ll show up as basic boxes or scribbles. When written by hand, they won’t fit to size, so all structure and content is just for visualization, not for actual use.</a:t>
            </a:r>
          </a:p>
        </p:txBody>
      </p:sp>
      <p:sp>
        <p:nvSpPr>
          <p:cNvPr id="4" name="Date Placeholder 3">
            <a:extLst>
              <a:ext uri="{FF2B5EF4-FFF2-40B4-BE49-F238E27FC236}">
                <a16:creationId xmlns:a16="http://schemas.microsoft.com/office/drawing/2014/main" xmlns="" id="{675C03E6-B1FF-D3A9-556F-CD8260443A9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9F71E25-A00C-0AAB-56A1-E4ADD6B3754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1128C46-8E59-F8E9-9524-4613235C31E6}"/>
              </a:ext>
            </a:extLst>
          </p:cNvPr>
          <p:cNvSpPr>
            <a:spLocks noGrp="1"/>
          </p:cNvSpPr>
          <p:nvPr>
            <p:ph type="sldNum" sz="quarter" idx="12"/>
          </p:nvPr>
        </p:nvSpPr>
        <p:spPr/>
        <p:txBody>
          <a:bodyPr/>
          <a:lstStyle/>
          <a:p>
            <a:fld id="{C4FA3F07-B4E9-4FEB-BC07-B9713C186F28}" type="slidenum">
              <a:rPr lang="en-US" smtClean="0"/>
              <a:pPr/>
              <a:t>65</a:t>
            </a:fld>
            <a:endParaRPr lang="en-US" dirty="0"/>
          </a:p>
        </p:txBody>
      </p:sp>
    </p:spTree>
    <p:extLst>
      <p:ext uri="{BB962C8B-B14F-4D97-AF65-F5344CB8AC3E}">
        <p14:creationId xmlns:p14="http://schemas.microsoft.com/office/powerpoint/2010/main" val="1086536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97E09-4164-1FEC-7B40-5C1589B92AA7}"/>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FA08E73D-CB78-EB9D-3053-AFB92BFE9E5A}"/>
              </a:ext>
            </a:extLst>
          </p:cNvPr>
          <p:cNvSpPr>
            <a:spLocks noGrp="1"/>
          </p:cNvSpPr>
          <p:nvPr>
            <p:ph idx="1"/>
          </p:nvPr>
        </p:nvSpPr>
        <p:spPr>
          <a:xfrm>
            <a:off x="152400" y="1385047"/>
            <a:ext cx="11887200" cy="4800600"/>
          </a:xfrm>
        </p:spPr>
        <p:txBody>
          <a:bodyPr>
            <a:noAutofit/>
          </a:bodyPr>
          <a:lstStyle/>
          <a:p>
            <a:pPr marL="0" indent="0" algn="l" fontAlgn="base">
              <a:buNone/>
            </a:pPr>
            <a:r>
              <a:rPr lang="en-US" sz="2400" b="1" i="0" dirty="0">
                <a:solidFill>
                  <a:srgbClr val="0F256E"/>
                </a:solidFill>
                <a:effectLst/>
              </a:rPr>
              <a:t>Prototype with Purpose</a:t>
            </a:r>
          </a:p>
          <a:p>
            <a:pPr algn="l" fontAlgn="base"/>
            <a:r>
              <a:rPr lang="en-US" b="0" i="0" dirty="0">
                <a:solidFill>
                  <a:srgbClr val="262D3D"/>
                </a:solidFill>
                <a:effectLst/>
              </a:rPr>
              <a:t>The beauty—and challenge—of prototyping is in the process. We can say the same about almost everything, but prototypes start and finish with purpose. Without knowing why a particular screen needs to behave a certain way, how a feature should operate, or whether users need a funnel or not, the prototype made isn’t developed; it’s drawn and then created ad hoc.</a:t>
            </a:r>
          </a:p>
          <a:p>
            <a:pPr algn="l" fontAlgn="base"/>
            <a:r>
              <a:rPr lang="en-US" b="0" i="0" dirty="0">
                <a:solidFill>
                  <a:srgbClr val="262D3D"/>
                </a:solidFill>
                <a:effectLst/>
              </a:rPr>
              <a:t>Yet even if every single wireframe built is done so intelligently, questions asked along the way, with every related user story taken into consideration and the information architecture used as a map, it’s still possible to miss things. That’s the challenge of prototype design: Clients, managers, and even designers forget that prototypes aren’t </a:t>
            </a:r>
            <a:r>
              <a:rPr lang="en-US" b="0" i="1" dirty="0">
                <a:solidFill>
                  <a:srgbClr val="262D3D"/>
                </a:solidFill>
                <a:effectLst/>
              </a:rPr>
              <a:t>final</a:t>
            </a:r>
            <a:r>
              <a:rPr lang="en-US" b="0" i="0" dirty="0">
                <a:solidFill>
                  <a:srgbClr val="262D3D"/>
                </a:solidFill>
                <a:effectLst/>
              </a:rPr>
              <a:t>. They’re just a draft, an iteration until the next version. It’s all part of the UX design process.</a:t>
            </a:r>
          </a:p>
          <a:p>
            <a:pPr algn="l" fontAlgn="base"/>
            <a:r>
              <a:rPr lang="en-US" b="0" i="0" dirty="0">
                <a:solidFill>
                  <a:srgbClr val="262D3D"/>
                </a:solidFill>
                <a:effectLst/>
              </a:rPr>
              <a:t>So when constructing your next set of prototypes, remember to ask at least one all-important question: Does this produce the desired result? If not, then it’s another opportunity to draft a new version.</a:t>
            </a:r>
          </a:p>
        </p:txBody>
      </p:sp>
      <p:sp>
        <p:nvSpPr>
          <p:cNvPr id="4" name="Date Placeholder 3">
            <a:extLst>
              <a:ext uri="{FF2B5EF4-FFF2-40B4-BE49-F238E27FC236}">
                <a16:creationId xmlns:a16="http://schemas.microsoft.com/office/drawing/2014/main" xmlns="" id="{675C03E6-B1FF-D3A9-556F-CD8260443A9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9F71E25-A00C-0AAB-56A1-E4ADD6B3754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1128C46-8E59-F8E9-9524-4613235C31E6}"/>
              </a:ext>
            </a:extLst>
          </p:cNvPr>
          <p:cNvSpPr>
            <a:spLocks noGrp="1"/>
          </p:cNvSpPr>
          <p:nvPr>
            <p:ph type="sldNum" sz="quarter" idx="12"/>
          </p:nvPr>
        </p:nvSpPr>
        <p:spPr/>
        <p:txBody>
          <a:bodyPr/>
          <a:lstStyle/>
          <a:p>
            <a:fld id="{C4FA3F07-B4E9-4FEB-BC07-B9713C186F28}" type="slidenum">
              <a:rPr lang="en-US" smtClean="0"/>
              <a:pPr/>
              <a:t>66</a:t>
            </a:fld>
            <a:endParaRPr lang="en-US" dirty="0"/>
          </a:p>
        </p:txBody>
      </p:sp>
    </p:spTree>
    <p:extLst>
      <p:ext uri="{BB962C8B-B14F-4D97-AF65-F5344CB8AC3E}">
        <p14:creationId xmlns:p14="http://schemas.microsoft.com/office/powerpoint/2010/main" val="1752210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Implement (Design Prototype)</a:t>
            </a:r>
            <a:endParaRPr lang="en-IN" dirty="0"/>
          </a:p>
        </p:txBody>
      </p:sp>
      <p:sp>
        <p:nvSpPr>
          <p:cNvPr id="3" name="Content Placeholder 2">
            <a:extLst>
              <a:ext uri="{FF2B5EF4-FFF2-40B4-BE49-F238E27FC236}">
                <a16:creationId xmlns:a16="http://schemas.microsoft.com/office/drawing/2014/main" xmlns="" id="{912F6532-C9D0-9FED-13BF-18EFFE89F5E2}"/>
              </a:ext>
            </a:extLst>
          </p:cNvPr>
          <p:cNvSpPr>
            <a:spLocks noGrp="1"/>
          </p:cNvSpPr>
          <p:nvPr>
            <p:ph idx="1"/>
          </p:nvPr>
        </p:nvSpPr>
        <p:spPr/>
        <p:txBody>
          <a:bodyPr>
            <a:normAutofit/>
          </a:bodyPr>
          <a:lstStyle/>
          <a:p>
            <a:pPr algn="l"/>
            <a:r>
              <a:rPr lang="en-US" sz="2400" i="0" u="none" strike="noStrike" baseline="0" dirty="0"/>
              <a:t>Let us understand how prototypes may be used in the design, and demonstrate one way in which prototypes may be generated from the output of the requirements activity: producing a storyboard from a scenario and a card-based prototype from a use case. Both of these are low-fidelity prototypes and they may be used as the basis to develop more detailed interface designs and higher-fidelity prototypes as development progresses.</a:t>
            </a:r>
          </a:p>
          <a:p>
            <a:pPr algn="l"/>
            <a:r>
              <a:rPr lang="en-US" sz="2400" dirty="0"/>
              <a:t>There are two ways using which the Prototypes can be generated:</a:t>
            </a:r>
          </a:p>
          <a:p>
            <a:pPr lvl="1"/>
            <a:r>
              <a:rPr lang="en-IN" sz="2400" i="0" u="none" strike="noStrike" baseline="0" dirty="0"/>
              <a:t>Generating Storyboards from Scenarios</a:t>
            </a:r>
            <a:endParaRPr lang="en-US" sz="2400" i="0" u="none" strike="noStrike" baseline="0" dirty="0"/>
          </a:p>
          <a:p>
            <a:pPr lvl="1"/>
            <a:r>
              <a:rPr lang="en-US" sz="2400" i="0" u="none" strike="noStrike" baseline="0" dirty="0"/>
              <a:t>Generating Card-Based Prototypes from Use Cases</a:t>
            </a:r>
            <a:endParaRPr lang="en-IN" sz="2400" dirty="0"/>
          </a:p>
        </p:txBody>
      </p:sp>
      <p:sp>
        <p:nvSpPr>
          <p:cNvPr id="4" name="Date Placeholder 3">
            <a:extLst>
              <a:ext uri="{FF2B5EF4-FFF2-40B4-BE49-F238E27FC236}">
                <a16:creationId xmlns:a16="http://schemas.microsoft.com/office/drawing/2014/main" xmlns="" id="{3E3C970D-8403-798C-1061-A62617EF3F9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E554BC6-6E47-B9C6-754D-9BDCAC9C65F7}"/>
              </a:ext>
            </a:extLst>
          </p:cNvPr>
          <p:cNvSpPr>
            <a:spLocks noGrp="1"/>
          </p:cNvSpPr>
          <p:nvPr>
            <p:ph type="sldNum" sz="quarter" idx="12"/>
          </p:nvPr>
        </p:nvSpPr>
        <p:spPr/>
        <p:txBody>
          <a:bodyPr/>
          <a:lstStyle/>
          <a:p>
            <a:fld id="{C4FA3F07-B4E9-4FEB-BC07-B9713C186F28}" type="slidenum">
              <a:rPr lang="en-US" smtClean="0"/>
              <a:pPr/>
              <a:t>67</a:t>
            </a:fld>
            <a:endParaRPr lang="en-US" dirty="0"/>
          </a:p>
        </p:txBody>
      </p:sp>
    </p:spTree>
    <p:extLst>
      <p:ext uri="{BB962C8B-B14F-4D97-AF65-F5344CB8AC3E}">
        <p14:creationId xmlns:p14="http://schemas.microsoft.com/office/powerpoint/2010/main" val="1650409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5C1DEE-CF35-61A5-94A6-C142E5B5B8F8}"/>
              </a:ext>
            </a:extLst>
          </p:cNvPr>
          <p:cNvSpPr>
            <a:spLocks noGrp="1"/>
          </p:cNvSpPr>
          <p:nvPr>
            <p:ph type="title"/>
          </p:nvPr>
        </p:nvSpPr>
        <p:spPr/>
        <p:txBody>
          <a:bodyPr>
            <a:normAutofit/>
          </a:bodyPr>
          <a:lstStyle/>
          <a:p>
            <a:r>
              <a:rPr lang="en-IN" sz="4000" i="0" u="none" strike="noStrike" baseline="0" dirty="0"/>
              <a:t>Generating Storyboards from Scenarios</a:t>
            </a:r>
            <a:endParaRPr lang="en-IN" dirty="0"/>
          </a:p>
        </p:txBody>
      </p:sp>
      <p:sp>
        <p:nvSpPr>
          <p:cNvPr id="3" name="Content Placeholder 2">
            <a:extLst>
              <a:ext uri="{FF2B5EF4-FFF2-40B4-BE49-F238E27FC236}">
                <a16:creationId xmlns:a16="http://schemas.microsoft.com/office/drawing/2014/main" xmlns="" id="{E5FB6534-2924-A1EC-42FF-5D0EF1929AC8}"/>
              </a:ext>
            </a:extLst>
          </p:cNvPr>
          <p:cNvSpPr>
            <a:spLocks noGrp="1"/>
          </p:cNvSpPr>
          <p:nvPr>
            <p:ph idx="1"/>
          </p:nvPr>
        </p:nvSpPr>
        <p:spPr/>
        <p:txBody>
          <a:bodyPr>
            <a:normAutofit lnSpcReduction="10000"/>
          </a:bodyPr>
          <a:lstStyle/>
          <a:p>
            <a:pPr algn="l"/>
            <a:r>
              <a:rPr lang="en-US" b="0" i="0" u="none" strike="noStrike" baseline="0" dirty="0"/>
              <a:t>A storyboard represents a </a:t>
            </a:r>
            <a:r>
              <a:rPr lang="en-US" b="0" i="0" u="none" strike="noStrike" baseline="0" dirty="0">
                <a:solidFill>
                  <a:srgbClr val="00B0F0"/>
                </a:solidFill>
              </a:rPr>
              <a:t>sequence of actions or events that the user and the product go through to achieve a task. </a:t>
            </a:r>
          </a:p>
          <a:p>
            <a:pPr algn="l"/>
            <a:r>
              <a:rPr lang="en-US" b="0" i="0" u="none" strike="noStrike" baseline="0" dirty="0"/>
              <a:t>A scenario is one story about how a product may be used to achieve a task. It is therefore possible to generate a storyboard from a scenario by </a:t>
            </a:r>
            <a:r>
              <a:rPr lang="en-US" b="0" i="0" u="none" strike="noStrike" baseline="0" dirty="0">
                <a:solidFill>
                  <a:srgbClr val="00B0F0"/>
                </a:solidFill>
              </a:rPr>
              <a:t>breaking the scenario into a series of steps that focus on interaction and creating one scene in the storyboard for each step</a:t>
            </a:r>
            <a:r>
              <a:rPr lang="en-US" b="0" i="0" u="none" strike="noStrike" baseline="0" dirty="0"/>
              <a:t>.</a:t>
            </a:r>
          </a:p>
          <a:p>
            <a:pPr algn="l"/>
            <a:r>
              <a:rPr lang="en-US" b="0" i="0" u="none" strike="noStrike" baseline="0" dirty="0">
                <a:solidFill>
                  <a:srgbClr val="00B0F0"/>
                </a:solidFill>
              </a:rPr>
              <a:t>The purpose for doing this is two-fold: first, to produce a storyboard that can be used to get feedback from users and colleagues; second, to prompt the design team to consider the scenario and the product's use in more detail.</a:t>
            </a:r>
          </a:p>
          <a:p>
            <a:pPr algn="l"/>
            <a:r>
              <a:rPr lang="en-US" b="0" i="0" u="none" strike="noStrike" baseline="0" dirty="0"/>
              <a:t>For example, consider the scenario for the travel organizer. This can be broken down into five </a:t>
            </a:r>
            <a:r>
              <a:rPr lang="en-IN" b="0" i="0" u="none" strike="noStrike" baseline="0" dirty="0"/>
              <a:t>main steps:</a:t>
            </a:r>
          </a:p>
          <a:p>
            <a:pPr marL="746125" lvl="1" indent="-342900">
              <a:buFont typeface="+mj-lt"/>
              <a:buAutoNum type="arabicPeriod"/>
            </a:pPr>
            <a:r>
              <a:rPr lang="en-US" sz="2000" b="0" i="0" u="none" strike="noStrike" baseline="0" dirty="0"/>
              <a:t>The Thomson family gathers around the organizer and enters a set of initial </a:t>
            </a:r>
            <a:r>
              <a:rPr lang="en-IN" sz="2000" b="0" i="0" u="none" strike="noStrike" baseline="0" dirty="0"/>
              <a:t>requirements.</a:t>
            </a:r>
          </a:p>
          <a:p>
            <a:pPr marL="746125" lvl="1" indent="-342900">
              <a:buFont typeface="+mj-lt"/>
              <a:buAutoNum type="arabicPeriod"/>
            </a:pPr>
            <a:r>
              <a:rPr lang="en-US" sz="2000" b="0" i="0" u="none" strike="noStrike" baseline="0" dirty="0"/>
              <a:t>The system's initial suggestion is that they consider a flotilla trip but Sky </a:t>
            </a:r>
            <a:r>
              <a:rPr lang="en-IN" sz="2000" b="0" i="0" u="none" strike="noStrike" baseline="0" dirty="0"/>
              <a:t>and Eamonn aren't happy.</a:t>
            </a:r>
          </a:p>
          <a:p>
            <a:pPr marL="746125" lvl="1" indent="-342900">
              <a:buFont typeface="+mj-lt"/>
              <a:buAutoNum type="arabicPeriod"/>
            </a:pPr>
            <a:r>
              <a:rPr lang="en-US" sz="2000" b="0" i="0" u="none" strike="noStrike" baseline="0" dirty="0"/>
              <a:t>The travel organizer shows them some descriptions of the flotillas written </a:t>
            </a:r>
            <a:r>
              <a:rPr lang="en-IN" sz="2000" b="0" i="0" u="none" strike="noStrike" baseline="0" dirty="0"/>
              <a:t>by young people. </a:t>
            </a:r>
          </a:p>
          <a:p>
            <a:pPr marL="746125" lvl="1" indent="-342900">
              <a:buFont typeface="+mj-lt"/>
              <a:buAutoNum type="arabicPeriod"/>
            </a:pPr>
            <a:r>
              <a:rPr lang="en-US" sz="2000" b="0" i="0" u="none" strike="noStrike" baseline="0" dirty="0"/>
              <a:t>Will confirms this recommendation and asks for details.</a:t>
            </a:r>
          </a:p>
          <a:p>
            <a:pPr marL="746125" lvl="1" indent="-342900">
              <a:buFont typeface="+mj-lt"/>
              <a:buAutoNum type="arabicPeriod"/>
            </a:pPr>
            <a:r>
              <a:rPr lang="en-US" sz="2000" b="0" i="0" u="none" strike="noStrike" baseline="0" dirty="0"/>
              <a:t>The travel organizer emails the details.</a:t>
            </a:r>
            <a:endParaRPr lang="en-IN" sz="2000" dirty="0"/>
          </a:p>
        </p:txBody>
      </p:sp>
      <p:sp>
        <p:nvSpPr>
          <p:cNvPr id="4" name="Date Placeholder 3">
            <a:extLst>
              <a:ext uri="{FF2B5EF4-FFF2-40B4-BE49-F238E27FC236}">
                <a16:creationId xmlns:a16="http://schemas.microsoft.com/office/drawing/2014/main" xmlns="" id="{D96098CA-825C-FC8C-0DCB-819F0AF2691A}"/>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F1352A9-82DC-F0EC-2540-5ADE74851FD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A61B3ED-9D74-34DB-F2EB-239BED6672D4}"/>
              </a:ext>
            </a:extLst>
          </p:cNvPr>
          <p:cNvSpPr>
            <a:spLocks noGrp="1"/>
          </p:cNvSpPr>
          <p:nvPr>
            <p:ph type="sldNum" sz="quarter" idx="12"/>
          </p:nvPr>
        </p:nvSpPr>
        <p:spPr/>
        <p:txBody>
          <a:bodyPr/>
          <a:lstStyle/>
          <a:p>
            <a:fld id="{C4FA3F07-B4E9-4FEB-BC07-B9713C186F28}" type="slidenum">
              <a:rPr lang="en-US" smtClean="0"/>
              <a:pPr/>
              <a:t>68</a:t>
            </a:fld>
            <a:endParaRPr lang="en-US" dirty="0"/>
          </a:p>
        </p:txBody>
      </p:sp>
    </p:spTree>
    <p:extLst>
      <p:ext uri="{BB962C8B-B14F-4D97-AF65-F5344CB8AC3E}">
        <p14:creationId xmlns:p14="http://schemas.microsoft.com/office/powerpoint/2010/main" val="2818669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5C1DEE-CF35-61A5-94A6-C142E5B5B8F8}"/>
              </a:ext>
            </a:extLst>
          </p:cNvPr>
          <p:cNvSpPr>
            <a:spLocks noGrp="1"/>
          </p:cNvSpPr>
          <p:nvPr>
            <p:ph type="title"/>
          </p:nvPr>
        </p:nvSpPr>
        <p:spPr/>
        <p:txBody>
          <a:bodyPr>
            <a:normAutofit/>
          </a:bodyPr>
          <a:lstStyle/>
          <a:p>
            <a:r>
              <a:rPr lang="en-IN" sz="4000" i="0" u="none" strike="noStrike" baseline="0" dirty="0"/>
              <a:t>Generating Storyboards from Scenarios</a:t>
            </a:r>
            <a:endParaRPr lang="en-IN" dirty="0"/>
          </a:p>
        </p:txBody>
      </p:sp>
      <p:sp>
        <p:nvSpPr>
          <p:cNvPr id="3" name="Content Placeholder 2">
            <a:extLst>
              <a:ext uri="{FF2B5EF4-FFF2-40B4-BE49-F238E27FC236}">
                <a16:creationId xmlns:a16="http://schemas.microsoft.com/office/drawing/2014/main" xmlns="" id="{E5FB6534-2924-A1EC-42FF-5D0EF1929AC8}"/>
              </a:ext>
            </a:extLst>
          </p:cNvPr>
          <p:cNvSpPr>
            <a:spLocks noGrp="1"/>
          </p:cNvSpPr>
          <p:nvPr>
            <p:ph idx="1"/>
          </p:nvPr>
        </p:nvSpPr>
        <p:spPr/>
        <p:txBody>
          <a:bodyPr>
            <a:normAutofit/>
          </a:bodyPr>
          <a:lstStyle/>
          <a:p>
            <a:pPr algn="l"/>
            <a:r>
              <a:rPr lang="en-US" sz="2400" b="0" i="0" u="none" strike="noStrike" baseline="0" dirty="0"/>
              <a:t>The first thing to notice about this set of steps is that it </a:t>
            </a:r>
            <a:r>
              <a:rPr lang="en-US" sz="2400" b="0" i="0" u="none" strike="noStrike" baseline="0" dirty="0">
                <a:solidFill>
                  <a:srgbClr val="00B0F0"/>
                </a:solidFill>
              </a:rPr>
              <a:t>does not have the detail of a use case but identifies the key events or activities associated with the scenario</a:t>
            </a:r>
            <a:r>
              <a:rPr lang="en-US" sz="2400" b="0" i="0" u="none" strike="noStrike" baseline="0" dirty="0"/>
              <a:t>. </a:t>
            </a:r>
          </a:p>
          <a:p>
            <a:pPr algn="l"/>
            <a:r>
              <a:rPr lang="en-US" sz="2400" b="0" i="0" u="none" strike="noStrike" baseline="0" dirty="0"/>
              <a:t>The second thing to notice is that some of these events are focused solely on the travel organizer's screen and some are concerned with the environment. </a:t>
            </a:r>
          </a:p>
          <a:p>
            <a:pPr algn="l"/>
            <a:r>
              <a:rPr lang="en-US" sz="2400" b="0" i="0" u="none" strike="noStrike" baseline="0" dirty="0"/>
              <a:t>For example, the first one talks about the family gathering around the organizer, while the third and fifth are focused on the travel organizer. </a:t>
            </a:r>
          </a:p>
          <a:p>
            <a:pPr algn="l"/>
            <a:r>
              <a:rPr lang="en-US" sz="2400" b="0" i="0" u="none" strike="noStrike" baseline="0" dirty="0"/>
              <a:t>We therefore could produce a storyboard that focuses on the screens or one that is focused on the environment. Either way, sketching out the storyboard will prompt us to think about design issues.</a:t>
            </a:r>
            <a:endParaRPr lang="en-IN" sz="2800" dirty="0"/>
          </a:p>
        </p:txBody>
      </p:sp>
      <p:sp>
        <p:nvSpPr>
          <p:cNvPr id="4" name="Date Placeholder 3">
            <a:extLst>
              <a:ext uri="{FF2B5EF4-FFF2-40B4-BE49-F238E27FC236}">
                <a16:creationId xmlns:a16="http://schemas.microsoft.com/office/drawing/2014/main" xmlns="" id="{D96098CA-825C-FC8C-0DCB-819F0AF2691A}"/>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F1352A9-82DC-F0EC-2540-5ADE74851FD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A61B3ED-9D74-34DB-F2EB-239BED6672D4}"/>
              </a:ext>
            </a:extLst>
          </p:cNvPr>
          <p:cNvSpPr>
            <a:spLocks noGrp="1"/>
          </p:cNvSpPr>
          <p:nvPr>
            <p:ph type="sldNum" sz="quarter" idx="12"/>
          </p:nvPr>
        </p:nvSpPr>
        <p:spPr/>
        <p:txBody>
          <a:bodyPr/>
          <a:lstStyle/>
          <a:p>
            <a:fld id="{C4FA3F07-B4E9-4FEB-BC07-B9713C186F28}" type="slidenum">
              <a:rPr lang="en-US" smtClean="0"/>
              <a:pPr/>
              <a:t>69</a:t>
            </a:fld>
            <a:endParaRPr lang="en-US" dirty="0"/>
          </a:p>
        </p:txBody>
      </p:sp>
    </p:spTree>
    <p:extLst>
      <p:ext uri="{BB962C8B-B14F-4D97-AF65-F5344CB8AC3E}">
        <p14:creationId xmlns:p14="http://schemas.microsoft.com/office/powerpoint/2010/main" val="322784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48E334-26B4-90FD-AA0F-04A4F82F4BE3}"/>
              </a:ext>
            </a:extLst>
          </p:cNvPr>
          <p:cNvSpPr>
            <a:spLocks noGrp="1"/>
          </p:cNvSpPr>
          <p:nvPr>
            <p:ph type="title"/>
          </p:nvPr>
        </p:nvSpPr>
        <p:spPr/>
        <p:txBody>
          <a:bodyPr/>
          <a:lstStyle/>
          <a:p>
            <a:r>
              <a:rPr lang="en-IN" dirty="0"/>
              <a:t>What is Requirement ?</a:t>
            </a:r>
          </a:p>
        </p:txBody>
      </p:sp>
      <p:sp>
        <p:nvSpPr>
          <p:cNvPr id="3" name="Content Placeholder 2">
            <a:extLst>
              <a:ext uri="{FF2B5EF4-FFF2-40B4-BE49-F238E27FC236}">
                <a16:creationId xmlns:a16="http://schemas.microsoft.com/office/drawing/2014/main" xmlns="" id="{ECAD3036-C273-48B0-57F8-614146132442}"/>
              </a:ext>
            </a:extLst>
          </p:cNvPr>
          <p:cNvSpPr>
            <a:spLocks noGrp="1"/>
          </p:cNvSpPr>
          <p:nvPr>
            <p:ph idx="1"/>
          </p:nvPr>
        </p:nvSpPr>
        <p:spPr/>
        <p:txBody>
          <a:bodyPr/>
          <a:lstStyle/>
          <a:p>
            <a:pPr algn="l"/>
            <a:r>
              <a:rPr lang="en-US" sz="1800" b="0" i="0" u="none" strike="noStrike" baseline="0" dirty="0">
                <a:solidFill>
                  <a:srgbClr val="00B0F0"/>
                </a:solidFill>
                <a:latin typeface="ArialMT"/>
              </a:rPr>
              <a:t>A requirement is a statement about an intended product that specifies what it should do or how it should perform. </a:t>
            </a:r>
          </a:p>
          <a:p>
            <a:pPr algn="l"/>
            <a:r>
              <a:rPr lang="en-US" sz="1800" b="0" i="0" u="none" strike="noStrike" baseline="0" dirty="0">
                <a:solidFill>
                  <a:srgbClr val="00B0F0"/>
                </a:solidFill>
                <a:latin typeface="ArialMT"/>
              </a:rPr>
              <a:t>One of the aims of the requirements activity is to make the requirements as specific, unambiguous, and clear as possible. </a:t>
            </a:r>
          </a:p>
          <a:p>
            <a:pPr algn="l"/>
            <a:r>
              <a:rPr lang="en-US" sz="1800" b="0" i="0" u="none" strike="noStrike" baseline="0" dirty="0">
                <a:latin typeface="ArialMT"/>
              </a:rPr>
              <a:t>For example, a requirement for a smartwatch GPS app might be that the time to load a map is less than half a second. </a:t>
            </a:r>
          </a:p>
          <a:p>
            <a:pPr algn="l"/>
            <a:r>
              <a:rPr lang="en-US" sz="1800" b="0" i="0" u="none" strike="noStrike" baseline="0" dirty="0">
                <a:latin typeface="ArialMT"/>
              </a:rPr>
              <a:t>Another, less precise, an example might be that teenagers should find the smartwatch appealing. In</a:t>
            </a:r>
          </a:p>
          <a:p>
            <a:pPr algn="l"/>
            <a:r>
              <a:rPr lang="en-US" sz="1800" b="0" i="0" u="none" strike="noStrike" baseline="0" dirty="0">
                <a:latin typeface="ArialMT"/>
              </a:rPr>
              <a:t>the case of this latter example, further investigation would be necessary to explore exactly what teenagers would find appealing. </a:t>
            </a:r>
          </a:p>
          <a:p>
            <a:pPr algn="l"/>
            <a:r>
              <a:rPr lang="en-US" sz="1800" b="0" i="0" u="none" strike="noStrike" baseline="0" dirty="0">
                <a:latin typeface="ArialMT"/>
              </a:rPr>
              <a:t>Requirements come in many different forms and at many different levels of abstraction, but we need to make sure that the requirements are as clear as possible and that we understand how to tell when they have been fulfilled.</a:t>
            </a:r>
          </a:p>
        </p:txBody>
      </p:sp>
      <p:sp>
        <p:nvSpPr>
          <p:cNvPr id="4" name="Date Placeholder 3">
            <a:extLst>
              <a:ext uri="{FF2B5EF4-FFF2-40B4-BE49-F238E27FC236}">
                <a16:creationId xmlns:a16="http://schemas.microsoft.com/office/drawing/2014/main" xmlns="" id="{FBB9C78F-99FC-76CA-3435-9D7E19027A7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9BF37BA-5A50-940E-DDFD-A60FCB0E4B9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A778040-891B-6878-F96B-F374DDADC9F5}"/>
              </a:ext>
            </a:extLst>
          </p:cNvPr>
          <p:cNvSpPr>
            <a:spLocks noGrp="1"/>
          </p:cNvSpPr>
          <p:nvPr>
            <p:ph type="sldNum" sz="quarter" idx="12"/>
          </p:nvPr>
        </p:nvSpPr>
        <p:spPr/>
        <p:txBody>
          <a:bodyPr/>
          <a:lstStyle/>
          <a:p>
            <a:fld id="{C4FA3F07-B4E9-4FEB-BC07-B9713C186F28}" type="slidenum">
              <a:rPr lang="en-US" smtClean="0"/>
              <a:pPr/>
              <a:t>7</a:t>
            </a:fld>
            <a:endParaRPr lang="en-US" dirty="0"/>
          </a:p>
        </p:txBody>
      </p:sp>
    </p:spTree>
    <p:extLst>
      <p:ext uri="{BB962C8B-B14F-4D97-AF65-F5344CB8AC3E}">
        <p14:creationId xmlns:p14="http://schemas.microsoft.com/office/powerpoint/2010/main" val="1309943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5C1DEE-CF35-61A5-94A6-C142E5B5B8F8}"/>
              </a:ext>
            </a:extLst>
          </p:cNvPr>
          <p:cNvSpPr>
            <a:spLocks noGrp="1"/>
          </p:cNvSpPr>
          <p:nvPr>
            <p:ph type="title"/>
          </p:nvPr>
        </p:nvSpPr>
        <p:spPr/>
        <p:txBody>
          <a:bodyPr>
            <a:normAutofit/>
          </a:bodyPr>
          <a:lstStyle/>
          <a:p>
            <a:r>
              <a:rPr lang="en-IN" sz="4000" i="0" u="none" strike="noStrike" baseline="0" dirty="0"/>
              <a:t>Generating Storyboards from Scenarios</a:t>
            </a:r>
            <a:endParaRPr lang="en-IN" dirty="0"/>
          </a:p>
        </p:txBody>
      </p:sp>
      <p:sp>
        <p:nvSpPr>
          <p:cNvPr id="3" name="Content Placeholder 2">
            <a:extLst>
              <a:ext uri="{FF2B5EF4-FFF2-40B4-BE49-F238E27FC236}">
                <a16:creationId xmlns:a16="http://schemas.microsoft.com/office/drawing/2014/main" xmlns="" id="{E5FB6534-2924-A1EC-42FF-5D0EF1929AC8}"/>
              </a:ext>
            </a:extLst>
          </p:cNvPr>
          <p:cNvSpPr>
            <a:spLocks noGrp="1"/>
          </p:cNvSpPr>
          <p:nvPr>
            <p:ph idx="1"/>
          </p:nvPr>
        </p:nvSpPr>
        <p:spPr/>
        <p:txBody>
          <a:bodyPr>
            <a:normAutofit/>
          </a:bodyPr>
          <a:lstStyle/>
          <a:p>
            <a:pPr algn="l"/>
            <a:r>
              <a:rPr lang="en-US" sz="1800" b="0" i="0" u="none" strike="noStrike" baseline="0" dirty="0">
                <a:solidFill>
                  <a:srgbClr val="000000"/>
                </a:solidFill>
              </a:rPr>
              <a:t>We chose to draw a storyboard that focuses on the environment of the travel organizer, and it is shown in </a:t>
            </a:r>
            <a:r>
              <a:rPr lang="en-US" sz="1800" b="0" i="0" u="none" strike="noStrike" baseline="0" dirty="0">
                <a:solidFill>
                  <a:srgbClr val="0000FF"/>
                </a:solidFill>
              </a:rPr>
              <a:t>Figure</a:t>
            </a:r>
            <a:r>
              <a:rPr lang="en-US" sz="1800" b="0" i="0" u="none" strike="noStrike" baseline="0" dirty="0">
                <a:solidFill>
                  <a:srgbClr val="000000"/>
                </a:solidFill>
              </a:rPr>
              <a:t>. While drawing this, various questions relating to the environment came to mind such as how can the interaction be designed for all the family? Will they sit or stand? How confidential should the interaction be? What kind of documentation or help needs to be available? What physical components does the travel organizer need? And so on. In this exercise, the questions it prompts are just as important as the end product.</a:t>
            </a:r>
          </a:p>
          <a:p>
            <a:pPr algn="l"/>
            <a:endParaRPr lang="en-IN" sz="2000" dirty="0"/>
          </a:p>
        </p:txBody>
      </p:sp>
      <p:sp>
        <p:nvSpPr>
          <p:cNvPr id="4" name="Date Placeholder 3">
            <a:extLst>
              <a:ext uri="{FF2B5EF4-FFF2-40B4-BE49-F238E27FC236}">
                <a16:creationId xmlns:a16="http://schemas.microsoft.com/office/drawing/2014/main" xmlns="" id="{D96098CA-825C-FC8C-0DCB-819F0AF2691A}"/>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F1352A9-82DC-F0EC-2540-5ADE74851FD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A61B3ED-9D74-34DB-F2EB-239BED6672D4}"/>
              </a:ext>
            </a:extLst>
          </p:cNvPr>
          <p:cNvSpPr>
            <a:spLocks noGrp="1"/>
          </p:cNvSpPr>
          <p:nvPr>
            <p:ph type="sldNum" sz="quarter" idx="12"/>
          </p:nvPr>
        </p:nvSpPr>
        <p:spPr/>
        <p:txBody>
          <a:bodyPr/>
          <a:lstStyle/>
          <a:p>
            <a:fld id="{C4FA3F07-B4E9-4FEB-BC07-B9713C186F28}" type="slidenum">
              <a:rPr lang="en-US" smtClean="0"/>
              <a:pPr/>
              <a:t>70</a:t>
            </a:fld>
            <a:endParaRPr lang="en-US" dirty="0"/>
          </a:p>
        </p:txBody>
      </p:sp>
      <p:pic>
        <p:nvPicPr>
          <p:cNvPr id="8" name="Picture 7">
            <a:extLst>
              <a:ext uri="{FF2B5EF4-FFF2-40B4-BE49-F238E27FC236}">
                <a16:creationId xmlns:a16="http://schemas.microsoft.com/office/drawing/2014/main" xmlns="" id="{D3A25503-21B2-FDBB-D1D7-C733D8476111}"/>
              </a:ext>
            </a:extLst>
          </p:cNvPr>
          <p:cNvPicPr>
            <a:picLocks noChangeAspect="1"/>
          </p:cNvPicPr>
          <p:nvPr/>
        </p:nvPicPr>
        <p:blipFill>
          <a:blip r:embed="rId2"/>
          <a:stretch>
            <a:fillRect/>
          </a:stretch>
        </p:blipFill>
        <p:spPr>
          <a:xfrm>
            <a:off x="2590800" y="3200400"/>
            <a:ext cx="7391400" cy="3124200"/>
          </a:xfrm>
          <a:prstGeom prst="rect">
            <a:avLst/>
          </a:prstGeom>
        </p:spPr>
      </p:pic>
    </p:spTree>
    <p:extLst>
      <p:ext uri="{BB962C8B-B14F-4D97-AF65-F5344CB8AC3E}">
        <p14:creationId xmlns:p14="http://schemas.microsoft.com/office/powerpoint/2010/main" val="2908935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6AE98-331B-F08D-B92C-2228806CEEEF}"/>
              </a:ext>
            </a:extLst>
          </p:cNvPr>
          <p:cNvSpPr>
            <a:spLocks noGrp="1"/>
          </p:cNvSpPr>
          <p:nvPr>
            <p:ph type="title"/>
          </p:nvPr>
        </p:nvSpPr>
        <p:spPr/>
        <p:txBody>
          <a:bodyPr>
            <a:normAutofit/>
          </a:bodyPr>
          <a:lstStyle/>
          <a:p>
            <a:r>
              <a:rPr lang="en-US" sz="2800" b="1" i="0" u="none" strike="noStrike" baseline="0" dirty="0">
                <a:latin typeface="Arial-BoldMT"/>
              </a:rPr>
              <a:t>Generating Card-Based Prototypes from Use Cases</a:t>
            </a:r>
            <a:endParaRPr lang="en-IN" sz="5400" dirty="0"/>
          </a:p>
        </p:txBody>
      </p:sp>
      <p:sp>
        <p:nvSpPr>
          <p:cNvPr id="3" name="Content Placeholder 2">
            <a:extLst>
              <a:ext uri="{FF2B5EF4-FFF2-40B4-BE49-F238E27FC236}">
                <a16:creationId xmlns:a16="http://schemas.microsoft.com/office/drawing/2014/main" xmlns="" id="{688C4F62-2025-E8E8-3362-445D7B8DB391}"/>
              </a:ext>
            </a:extLst>
          </p:cNvPr>
          <p:cNvSpPr>
            <a:spLocks noGrp="1"/>
          </p:cNvSpPr>
          <p:nvPr>
            <p:ph idx="1"/>
          </p:nvPr>
        </p:nvSpPr>
        <p:spPr/>
        <p:txBody>
          <a:bodyPr/>
          <a:lstStyle/>
          <a:p>
            <a:pPr algn="l"/>
            <a:r>
              <a:rPr lang="en-US" sz="1800" b="0" i="0" u="none" strike="noStrike" baseline="0" dirty="0">
                <a:latin typeface="ArialMT"/>
              </a:rPr>
              <a:t>The value of a card-based prototype lies in the fact that the </a:t>
            </a:r>
            <a:r>
              <a:rPr lang="en-US" sz="1800" b="0" i="0" u="none" strike="noStrike" baseline="0" dirty="0">
                <a:solidFill>
                  <a:srgbClr val="00B0F0"/>
                </a:solidFill>
                <a:latin typeface="ArialMT"/>
              </a:rPr>
              <a:t>screens or interaction elements can be manipulated and moved around</a:t>
            </a:r>
            <a:r>
              <a:rPr lang="en-US" sz="1800" b="0" i="0" u="none" strike="noStrike" baseline="0" dirty="0">
                <a:latin typeface="ArialMT"/>
              </a:rPr>
              <a:t> in order to simulate interaction with a user or to explore the user's end-to-end experience. Where a storyboard focusing on the screens has been developed, this can be translated into a card-based prototype and used in this way. Another way to produce a card-based prototype is to </a:t>
            </a:r>
            <a:r>
              <a:rPr lang="en-US" sz="1800" b="0" i="0" u="none" strike="noStrike" baseline="0" dirty="0">
                <a:solidFill>
                  <a:srgbClr val="00B0F0"/>
                </a:solidFill>
                <a:latin typeface="ArialMT"/>
              </a:rPr>
              <a:t>generate one from a use case output from the requirements activity</a:t>
            </a:r>
            <a:r>
              <a:rPr lang="en-US" sz="1800" b="0" i="0" u="none" strike="noStrike" baseline="0" dirty="0">
                <a:latin typeface="ArialMT"/>
              </a:rPr>
              <a:t>.</a:t>
            </a:r>
            <a:endParaRPr lang="en-IN" dirty="0"/>
          </a:p>
        </p:txBody>
      </p:sp>
      <p:sp>
        <p:nvSpPr>
          <p:cNvPr id="4" name="Date Placeholder 3">
            <a:extLst>
              <a:ext uri="{FF2B5EF4-FFF2-40B4-BE49-F238E27FC236}">
                <a16:creationId xmlns:a16="http://schemas.microsoft.com/office/drawing/2014/main" xmlns="" id="{706B8886-76BC-60FF-E9B3-6EC3534AF86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A216BFE-66DB-FABD-A278-9A24709856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2E507E1-2996-E3FF-69D8-72261083C1C8}"/>
              </a:ext>
            </a:extLst>
          </p:cNvPr>
          <p:cNvSpPr>
            <a:spLocks noGrp="1"/>
          </p:cNvSpPr>
          <p:nvPr>
            <p:ph type="sldNum" sz="quarter" idx="12"/>
          </p:nvPr>
        </p:nvSpPr>
        <p:spPr/>
        <p:txBody>
          <a:bodyPr/>
          <a:lstStyle/>
          <a:p>
            <a:fld id="{C4FA3F07-B4E9-4FEB-BC07-B9713C186F28}" type="slidenum">
              <a:rPr lang="en-US" smtClean="0"/>
              <a:pPr/>
              <a:t>71</a:t>
            </a:fld>
            <a:endParaRPr lang="en-US" dirty="0"/>
          </a:p>
        </p:txBody>
      </p:sp>
    </p:spTree>
    <p:extLst>
      <p:ext uri="{BB962C8B-B14F-4D97-AF65-F5344CB8AC3E}">
        <p14:creationId xmlns:p14="http://schemas.microsoft.com/office/powerpoint/2010/main" val="4105266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6AE98-331B-F08D-B92C-2228806CEEEF}"/>
              </a:ext>
            </a:extLst>
          </p:cNvPr>
          <p:cNvSpPr>
            <a:spLocks noGrp="1"/>
          </p:cNvSpPr>
          <p:nvPr>
            <p:ph type="title"/>
          </p:nvPr>
        </p:nvSpPr>
        <p:spPr/>
        <p:txBody>
          <a:bodyPr>
            <a:normAutofit/>
          </a:bodyPr>
          <a:lstStyle/>
          <a:p>
            <a:r>
              <a:rPr lang="en-US" sz="2800" b="1" i="0" u="none" strike="noStrike" baseline="0" dirty="0">
                <a:latin typeface="Arial-BoldMT"/>
              </a:rPr>
              <a:t>Generating Card-Based Prototypes from Use Cases</a:t>
            </a:r>
            <a:endParaRPr lang="en-IN" sz="5400" dirty="0"/>
          </a:p>
        </p:txBody>
      </p:sp>
      <p:sp>
        <p:nvSpPr>
          <p:cNvPr id="3" name="Content Placeholder 2">
            <a:extLst>
              <a:ext uri="{FF2B5EF4-FFF2-40B4-BE49-F238E27FC236}">
                <a16:creationId xmlns:a16="http://schemas.microsoft.com/office/drawing/2014/main" xmlns="" id="{688C4F62-2025-E8E8-3362-445D7B8DB391}"/>
              </a:ext>
            </a:extLst>
          </p:cNvPr>
          <p:cNvSpPr>
            <a:spLocks noGrp="1"/>
          </p:cNvSpPr>
          <p:nvPr>
            <p:ph idx="1"/>
          </p:nvPr>
        </p:nvSpPr>
        <p:spPr>
          <a:xfrm>
            <a:off x="126779" y="1371467"/>
            <a:ext cx="7718192" cy="4800600"/>
          </a:xfrm>
        </p:spPr>
        <p:txBody>
          <a:bodyPr>
            <a:normAutofit/>
          </a:bodyPr>
          <a:lstStyle/>
          <a:p>
            <a:pPr algn="l"/>
            <a:r>
              <a:rPr lang="en-US" sz="2400" b="0" i="0" u="none" strike="noStrike" baseline="0" dirty="0"/>
              <a:t>For example, consider the use case generated for the travel organizer which focused on the visa requirements part of the system.</a:t>
            </a:r>
          </a:p>
          <a:p>
            <a:pPr algn="l"/>
            <a:r>
              <a:rPr lang="en-US" sz="2400" b="0" i="0" u="none" strike="noStrike" baseline="0" dirty="0"/>
              <a:t>For each step in the use case, the travel organizer will need to have an interactive component to deal with it, e.g. a button or menu option, or a </a:t>
            </a:r>
            <a:r>
              <a:rPr lang="en-IN" sz="2400" b="0" i="0" u="none" strike="noStrike" baseline="0" dirty="0"/>
              <a:t>display.</a:t>
            </a:r>
          </a:p>
          <a:p>
            <a:pPr algn="l"/>
            <a:r>
              <a:rPr lang="en-US" sz="2400" b="0" i="0" u="none" strike="noStrike" baseline="0" dirty="0"/>
              <a:t>By stepping through the use case, it is possible to build up a card-based</a:t>
            </a:r>
            <a:r>
              <a:rPr lang="en-US" sz="2400" dirty="0"/>
              <a:t> </a:t>
            </a:r>
            <a:r>
              <a:rPr lang="en-US" sz="2400" b="0" i="0" u="none" strike="noStrike" baseline="0" dirty="0"/>
              <a:t>prototype to cover the required behavior.</a:t>
            </a:r>
            <a:endParaRPr lang="en-IN" sz="2800" dirty="0"/>
          </a:p>
        </p:txBody>
      </p:sp>
      <p:sp>
        <p:nvSpPr>
          <p:cNvPr id="4" name="Date Placeholder 3">
            <a:extLst>
              <a:ext uri="{FF2B5EF4-FFF2-40B4-BE49-F238E27FC236}">
                <a16:creationId xmlns:a16="http://schemas.microsoft.com/office/drawing/2014/main" xmlns="" id="{706B8886-76BC-60FF-E9B3-6EC3534AF86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A216BFE-66DB-FABD-A278-9A24709856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2E507E1-2996-E3FF-69D8-72261083C1C8}"/>
              </a:ext>
            </a:extLst>
          </p:cNvPr>
          <p:cNvSpPr>
            <a:spLocks noGrp="1"/>
          </p:cNvSpPr>
          <p:nvPr>
            <p:ph type="sldNum" sz="quarter" idx="12"/>
          </p:nvPr>
        </p:nvSpPr>
        <p:spPr/>
        <p:txBody>
          <a:bodyPr/>
          <a:lstStyle/>
          <a:p>
            <a:fld id="{C4FA3F07-B4E9-4FEB-BC07-B9713C186F28}" type="slidenum">
              <a:rPr lang="en-US" smtClean="0"/>
              <a:pPr/>
              <a:t>72</a:t>
            </a:fld>
            <a:endParaRPr lang="en-US" dirty="0"/>
          </a:p>
        </p:txBody>
      </p:sp>
      <p:pic>
        <p:nvPicPr>
          <p:cNvPr id="8" name="Picture 7">
            <a:extLst>
              <a:ext uri="{FF2B5EF4-FFF2-40B4-BE49-F238E27FC236}">
                <a16:creationId xmlns:a16="http://schemas.microsoft.com/office/drawing/2014/main" xmlns="" id="{7FBD9603-9A70-94CE-79F2-A0D47111FD98}"/>
              </a:ext>
            </a:extLst>
          </p:cNvPr>
          <p:cNvPicPr>
            <a:picLocks noChangeAspect="1"/>
          </p:cNvPicPr>
          <p:nvPr/>
        </p:nvPicPr>
        <p:blipFill>
          <a:blip r:embed="rId2"/>
          <a:stretch>
            <a:fillRect/>
          </a:stretch>
        </p:blipFill>
        <p:spPr>
          <a:xfrm>
            <a:off x="7772400" y="1584444"/>
            <a:ext cx="4292821" cy="4054356"/>
          </a:xfrm>
          <a:prstGeom prst="rect">
            <a:avLst/>
          </a:prstGeom>
        </p:spPr>
      </p:pic>
    </p:spTree>
    <p:extLst>
      <p:ext uri="{BB962C8B-B14F-4D97-AF65-F5344CB8AC3E}">
        <p14:creationId xmlns:p14="http://schemas.microsoft.com/office/powerpoint/2010/main" val="3636631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21A1E3A-C494-6884-1289-49AC61AA38B5}"/>
              </a:ext>
            </a:extLst>
          </p:cNvPr>
          <p:cNvPicPr>
            <a:picLocks noChangeAspect="1"/>
          </p:cNvPicPr>
          <p:nvPr/>
        </p:nvPicPr>
        <p:blipFill>
          <a:blip r:embed="rId2"/>
          <a:stretch>
            <a:fillRect/>
          </a:stretch>
        </p:blipFill>
        <p:spPr>
          <a:xfrm>
            <a:off x="7280148" y="1371467"/>
            <a:ext cx="3568883" cy="3733933"/>
          </a:xfrm>
          <a:prstGeom prst="rect">
            <a:avLst/>
          </a:prstGeom>
        </p:spPr>
      </p:pic>
      <p:sp>
        <p:nvSpPr>
          <p:cNvPr id="2" name="Title 1">
            <a:extLst>
              <a:ext uri="{FF2B5EF4-FFF2-40B4-BE49-F238E27FC236}">
                <a16:creationId xmlns:a16="http://schemas.microsoft.com/office/drawing/2014/main" xmlns="" id="{51C6AE98-331B-F08D-B92C-2228806CEEEF}"/>
              </a:ext>
            </a:extLst>
          </p:cNvPr>
          <p:cNvSpPr>
            <a:spLocks noGrp="1"/>
          </p:cNvSpPr>
          <p:nvPr>
            <p:ph type="title"/>
          </p:nvPr>
        </p:nvSpPr>
        <p:spPr/>
        <p:txBody>
          <a:bodyPr>
            <a:normAutofit/>
          </a:bodyPr>
          <a:lstStyle/>
          <a:p>
            <a:r>
              <a:rPr lang="en-US" sz="2800" b="1" i="0" u="none" strike="noStrike" baseline="0" dirty="0">
                <a:latin typeface="Arial-BoldMT"/>
              </a:rPr>
              <a:t>Generating Card-Based Prototypes from Use Cases</a:t>
            </a:r>
            <a:endParaRPr lang="en-IN" sz="5400" dirty="0"/>
          </a:p>
        </p:txBody>
      </p:sp>
      <p:sp>
        <p:nvSpPr>
          <p:cNvPr id="3" name="Content Placeholder 2">
            <a:extLst>
              <a:ext uri="{FF2B5EF4-FFF2-40B4-BE49-F238E27FC236}">
                <a16:creationId xmlns:a16="http://schemas.microsoft.com/office/drawing/2014/main" xmlns="" id="{688C4F62-2025-E8E8-3362-445D7B8DB391}"/>
              </a:ext>
            </a:extLst>
          </p:cNvPr>
          <p:cNvSpPr>
            <a:spLocks noGrp="1"/>
          </p:cNvSpPr>
          <p:nvPr>
            <p:ph idx="1"/>
          </p:nvPr>
        </p:nvSpPr>
        <p:spPr>
          <a:xfrm>
            <a:off x="126778" y="1371467"/>
            <a:ext cx="7417021" cy="4800600"/>
          </a:xfrm>
        </p:spPr>
        <p:txBody>
          <a:bodyPr>
            <a:normAutofit lnSpcReduction="10000"/>
          </a:bodyPr>
          <a:lstStyle/>
          <a:p>
            <a:pPr algn="l"/>
            <a:r>
              <a:rPr lang="en-US" b="0" i="0" u="none" strike="noStrike" baseline="0" dirty="0"/>
              <a:t>For example, the cards in Figure were developed by considering each of the steps in the use case. </a:t>
            </a:r>
          </a:p>
          <a:p>
            <a:pPr lvl="1"/>
            <a:r>
              <a:rPr lang="en-US" sz="2000" b="0" i="0" u="none" strike="noStrike" baseline="0" dirty="0"/>
              <a:t>Card one covers step 1; </a:t>
            </a:r>
          </a:p>
          <a:p>
            <a:pPr lvl="1"/>
            <a:r>
              <a:rPr lang="en-US" sz="2000" b="0" i="0" u="none" strike="noStrike" baseline="0" dirty="0"/>
              <a:t>card two covers steps 2, 3, 4, 5, 6, and 7;</a:t>
            </a:r>
          </a:p>
          <a:p>
            <a:pPr lvl="1"/>
            <a:r>
              <a:rPr lang="en-US" sz="2000" b="0" i="0" u="none" strike="noStrike" baseline="0" dirty="0"/>
              <a:t>and card three covers steps 8, 9, 10, and 11 (notice the print button that is drawn into card three to allow for steps 10 and 11). </a:t>
            </a:r>
          </a:p>
          <a:p>
            <a:pPr algn="l"/>
            <a:r>
              <a:rPr lang="en-US" b="0" i="0" u="none" strike="noStrike" baseline="0" dirty="0"/>
              <a:t>As with the storyboards, drawing concrete elements of the interface like this forces the designer to think about detailed issues so that the user can interact with the prototype. </a:t>
            </a:r>
          </a:p>
          <a:p>
            <a:pPr algn="l"/>
            <a:r>
              <a:rPr lang="en-US" b="0" i="0" u="none" strike="noStrike" baseline="0" dirty="0"/>
              <a:t>In card two you will see that I chose to use a drop-down menu for the country and nationality. This is to avoid mistakes. However, the flaw in this is that I may not catch all of the countries in my list, and so an alternative design could also be incorporated where the user can choose an ‘enter below’ option and then type in the country or nationality.</a:t>
            </a:r>
            <a:endParaRPr lang="en-IN" dirty="0"/>
          </a:p>
          <a:p>
            <a:pPr algn="l"/>
            <a:endParaRPr lang="en-US" b="0" i="0" u="none" strike="noStrike" baseline="0" dirty="0">
              <a:solidFill>
                <a:srgbClr val="000000"/>
              </a:solidFill>
              <a:latin typeface="ArialMT"/>
            </a:endParaRPr>
          </a:p>
        </p:txBody>
      </p:sp>
      <p:sp>
        <p:nvSpPr>
          <p:cNvPr id="4" name="Date Placeholder 3">
            <a:extLst>
              <a:ext uri="{FF2B5EF4-FFF2-40B4-BE49-F238E27FC236}">
                <a16:creationId xmlns:a16="http://schemas.microsoft.com/office/drawing/2014/main" xmlns="" id="{706B8886-76BC-60FF-E9B3-6EC3534AF86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A216BFE-66DB-FABD-A278-9A24709856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2E507E1-2996-E3FF-69D8-72261083C1C8}"/>
              </a:ext>
            </a:extLst>
          </p:cNvPr>
          <p:cNvSpPr>
            <a:spLocks noGrp="1"/>
          </p:cNvSpPr>
          <p:nvPr>
            <p:ph type="sldNum" sz="quarter" idx="12"/>
          </p:nvPr>
        </p:nvSpPr>
        <p:spPr/>
        <p:txBody>
          <a:bodyPr/>
          <a:lstStyle/>
          <a:p>
            <a:fld id="{C4FA3F07-B4E9-4FEB-BC07-B9713C186F28}" type="slidenum">
              <a:rPr lang="en-US" smtClean="0"/>
              <a:pPr/>
              <a:t>73</a:t>
            </a:fld>
            <a:endParaRPr lang="en-US" dirty="0"/>
          </a:p>
        </p:txBody>
      </p:sp>
      <p:pic>
        <p:nvPicPr>
          <p:cNvPr id="11" name="Picture 10">
            <a:extLst>
              <a:ext uri="{FF2B5EF4-FFF2-40B4-BE49-F238E27FC236}">
                <a16:creationId xmlns:a16="http://schemas.microsoft.com/office/drawing/2014/main" xmlns="" id="{25705652-97F1-6C46-4756-97FF1536476C}"/>
              </a:ext>
            </a:extLst>
          </p:cNvPr>
          <p:cNvPicPr>
            <a:picLocks noChangeAspect="1"/>
          </p:cNvPicPr>
          <p:nvPr/>
        </p:nvPicPr>
        <p:blipFill>
          <a:blip r:embed="rId3"/>
          <a:stretch>
            <a:fillRect/>
          </a:stretch>
        </p:blipFill>
        <p:spPr>
          <a:xfrm>
            <a:off x="9753600" y="5046691"/>
            <a:ext cx="2190863" cy="1282766"/>
          </a:xfrm>
          <a:prstGeom prst="rect">
            <a:avLst/>
          </a:prstGeom>
        </p:spPr>
      </p:pic>
    </p:spTree>
    <p:extLst>
      <p:ext uri="{BB962C8B-B14F-4D97-AF65-F5344CB8AC3E}">
        <p14:creationId xmlns:p14="http://schemas.microsoft.com/office/powerpoint/2010/main" val="3477314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F286871-D7FF-F724-CBF5-B10367268A1F}"/>
              </a:ext>
            </a:extLst>
          </p:cNvPr>
          <p:cNvSpPr>
            <a:spLocks noGrp="1"/>
          </p:cNvSpPr>
          <p:nvPr>
            <p:ph type="title"/>
          </p:nvPr>
        </p:nvSpPr>
        <p:spPr>
          <a:xfrm>
            <a:off x="812800" y="2747962"/>
            <a:ext cx="10363200" cy="1362075"/>
          </a:xfrm>
        </p:spPr>
        <p:txBody>
          <a:bodyPr/>
          <a:lstStyle/>
          <a:p>
            <a:pPr algn="ctr"/>
            <a:r>
              <a:rPr lang="en-IN" sz="4000" b="0" i="0" u="none" strike="noStrike" baseline="0" dirty="0">
                <a:latin typeface="ArialMT"/>
              </a:rPr>
              <a:t>Usability Testing</a:t>
            </a:r>
            <a:endParaRPr lang="en-IN" dirty="0"/>
          </a:p>
        </p:txBody>
      </p:sp>
      <p:sp>
        <p:nvSpPr>
          <p:cNvPr id="4" name="Date Placeholder 3">
            <a:extLst>
              <a:ext uri="{FF2B5EF4-FFF2-40B4-BE49-F238E27FC236}">
                <a16:creationId xmlns:a16="http://schemas.microsoft.com/office/drawing/2014/main" xmlns="" id="{2D0FF7A1-97BC-AD62-F820-619DAFFCFD9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E377B32-2A6B-AB82-23F3-1DD7230E51A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EA1664F-285A-D30C-C9A3-41AEAA439E2C}"/>
              </a:ext>
            </a:extLst>
          </p:cNvPr>
          <p:cNvSpPr>
            <a:spLocks noGrp="1"/>
          </p:cNvSpPr>
          <p:nvPr>
            <p:ph type="sldNum" sz="quarter" idx="12"/>
          </p:nvPr>
        </p:nvSpPr>
        <p:spPr/>
        <p:txBody>
          <a:bodyPr/>
          <a:lstStyle/>
          <a:p>
            <a:fld id="{C4FA3F07-B4E9-4FEB-BC07-B9713C186F28}" type="slidenum">
              <a:rPr lang="en-US" smtClean="0"/>
              <a:pPr/>
              <a:t>74</a:t>
            </a:fld>
            <a:endParaRPr lang="en-US" dirty="0"/>
          </a:p>
        </p:txBody>
      </p:sp>
    </p:spTree>
    <p:extLst>
      <p:ext uri="{BB962C8B-B14F-4D97-AF65-F5344CB8AC3E}">
        <p14:creationId xmlns:p14="http://schemas.microsoft.com/office/powerpoint/2010/main" val="1532892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algn="l"/>
            <a:r>
              <a:rPr lang="en-US" sz="2400" b="0" i="0" u="none" strike="noStrike" baseline="0" dirty="0">
                <a:solidFill>
                  <a:srgbClr val="000000"/>
                </a:solidFill>
              </a:rPr>
              <a:t>The usability of products has traditionally been tested in controlled laboratory settings. This approach emphasizes how usable a product is. </a:t>
            </a:r>
          </a:p>
          <a:p>
            <a:pPr algn="l"/>
            <a:r>
              <a:rPr lang="en-US" sz="2400" b="0" i="0" u="none" strike="noStrike" baseline="0" dirty="0">
                <a:solidFill>
                  <a:srgbClr val="000000"/>
                </a:solidFill>
              </a:rPr>
              <a:t>It has been most commonly used to evaluate desktop applications, such as websites, word processors, and search tools. </a:t>
            </a:r>
          </a:p>
          <a:p>
            <a:pPr algn="l"/>
            <a:r>
              <a:rPr lang="en-US" sz="2400" b="0" i="0" u="none" strike="noStrike" baseline="0" dirty="0">
                <a:solidFill>
                  <a:srgbClr val="000000"/>
                </a:solidFill>
              </a:rPr>
              <a:t>Doing usability testing in a laboratory, or a temporarily assigned controlled environment, enables evaluators to control what users do and to control environmental and social influences that might impact the users’ performance. </a:t>
            </a:r>
          </a:p>
          <a:p>
            <a:pPr algn="l"/>
            <a:r>
              <a:rPr lang="en-US" sz="2400" b="0" i="0" u="none" strike="noStrike" baseline="0" dirty="0">
                <a:solidFill>
                  <a:srgbClr val="000000"/>
                </a:solidFill>
              </a:rPr>
              <a:t>The goal is to test whether the product being developed is usable by the intended user population to achieve the tasks for </a:t>
            </a:r>
            <a:r>
              <a:rPr lang="en-IN" sz="2400" b="0" i="0" u="none" strike="noStrike" baseline="0" dirty="0">
                <a:solidFill>
                  <a:srgbClr val="000000"/>
                </a:solidFill>
              </a:rPr>
              <a:t>which it was designed.</a:t>
            </a:r>
            <a:endParaRPr lang="en-IN" sz="2800" dirty="0"/>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75</a:t>
            </a:fld>
            <a:endParaRPr lang="en-US" dirty="0"/>
          </a:p>
        </p:txBody>
      </p:sp>
    </p:spTree>
    <p:extLst>
      <p:ext uri="{BB962C8B-B14F-4D97-AF65-F5344CB8AC3E}">
        <p14:creationId xmlns:p14="http://schemas.microsoft.com/office/powerpoint/2010/main" val="1687968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marL="0" indent="0" algn="l">
              <a:buNone/>
            </a:pPr>
            <a:r>
              <a:rPr lang="en-US" sz="2400" b="1" i="0" dirty="0">
                <a:solidFill>
                  <a:srgbClr val="333333"/>
                </a:solidFill>
                <a:effectLst/>
                <a:latin typeface="Source Sans Variable"/>
              </a:rPr>
              <a:t>Why Usability Test?</a:t>
            </a:r>
          </a:p>
          <a:p>
            <a:pPr marL="0" indent="0" algn="l">
              <a:buNone/>
            </a:pPr>
            <a:r>
              <a:rPr lang="en-US" sz="2400" b="0" i="0" dirty="0">
                <a:solidFill>
                  <a:srgbClr val="333333"/>
                </a:solidFill>
                <a:effectLst/>
                <a:latin typeface="Arial" panose="020B0604020202020204" pitchFamily="34" charset="0"/>
              </a:rPr>
              <a:t>The goals of usability testing vary by study, but they usually include:</a:t>
            </a:r>
          </a:p>
          <a:p>
            <a:pPr lvl="1">
              <a:buFont typeface="Arial" panose="020B0604020202020204" pitchFamily="34" charset="0"/>
              <a:buChar char="•"/>
            </a:pPr>
            <a:r>
              <a:rPr lang="en-US" sz="2200" b="1" i="0" dirty="0">
                <a:solidFill>
                  <a:srgbClr val="333333"/>
                </a:solidFill>
                <a:effectLst/>
                <a:latin typeface="Arial" panose="020B0604020202020204" pitchFamily="34" charset="0"/>
              </a:rPr>
              <a:t>Identifying problems</a:t>
            </a:r>
            <a:r>
              <a:rPr lang="en-US" sz="2200" b="0" i="0" dirty="0">
                <a:solidFill>
                  <a:srgbClr val="333333"/>
                </a:solidFill>
                <a:effectLst/>
                <a:latin typeface="Arial" panose="020B0604020202020204" pitchFamily="34" charset="0"/>
              </a:rPr>
              <a:t> in the design of the product or service</a:t>
            </a:r>
          </a:p>
          <a:p>
            <a:pPr lvl="1">
              <a:buFont typeface="Arial" panose="020B0604020202020204" pitchFamily="34" charset="0"/>
              <a:buChar char="•"/>
            </a:pPr>
            <a:r>
              <a:rPr lang="en-US" sz="2200" b="1" i="0" dirty="0">
                <a:solidFill>
                  <a:srgbClr val="333333"/>
                </a:solidFill>
                <a:effectLst/>
                <a:latin typeface="Arial" panose="020B0604020202020204" pitchFamily="34" charset="0"/>
              </a:rPr>
              <a:t>Uncovering opportunities</a:t>
            </a:r>
            <a:r>
              <a:rPr lang="en-US" sz="2200" b="0" i="0" dirty="0">
                <a:solidFill>
                  <a:srgbClr val="333333"/>
                </a:solidFill>
                <a:effectLst/>
                <a:latin typeface="Arial" panose="020B0604020202020204" pitchFamily="34" charset="0"/>
              </a:rPr>
              <a:t> to improve</a:t>
            </a:r>
          </a:p>
          <a:p>
            <a:pPr lvl="1">
              <a:buFont typeface="Arial" panose="020B0604020202020204" pitchFamily="34" charset="0"/>
              <a:buChar char="•"/>
            </a:pPr>
            <a:r>
              <a:rPr lang="en-US" sz="2200" b="1" i="0" dirty="0">
                <a:solidFill>
                  <a:srgbClr val="333333"/>
                </a:solidFill>
                <a:effectLst/>
                <a:latin typeface="Arial" panose="020B0604020202020204" pitchFamily="34" charset="0"/>
              </a:rPr>
              <a:t>Learning about the target user’s</a:t>
            </a:r>
            <a:r>
              <a:rPr lang="en-US" sz="2200" b="0" i="0" dirty="0">
                <a:solidFill>
                  <a:srgbClr val="333333"/>
                </a:solidFill>
                <a:effectLst/>
                <a:latin typeface="Arial" panose="020B0604020202020204" pitchFamily="34" charset="0"/>
              </a:rPr>
              <a:t> behavior and preferences</a:t>
            </a:r>
          </a:p>
          <a:p>
            <a:pPr algn="l"/>
            <a:endParaRPr lang="en-IN" sz="2800" dirty="0"/>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76</a:t>
            </a:fld>
            <a:endParaRPr lang="en-US" dirty="0"/>
          </a:p>
        </p:txBody>
      </p:sp>
    </p:spTree>
    <p:extLst>
      <p:ext uri="{BB962C8B-B14F-4D97-AF65-F5344CB8AC3E}">
        <p14:creationId xmlns:p14="http://schemas.microsoft.com/office/powerpoint/2010/main" val="2766694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marL="0" indent="0" algn="l">
              <a:buNone/>
            </a:pPr>
            <a:r>
              <a:rPr lang="en-US" sz="2400" b="1" i="0" dirty="0">
                <a:solidFill>
                  <a:srgbClr val="333333"/>
                </a:solidFill>
                <a:effectLst/>
                <a:latin typeface="Source Sans Variable"/>
              </a:rPr>
              <a:t>Elements of Usability Testing</a:t>
            </a:r>
          </a:p>
          <a:p>
            <a:pPr algn="l"/>
            <a:r>
              <a:rPr lang="en-US" sz="2400" b="0" i="0" dirty="0">
                <a:solidFill>
                  <a:srgbClr val="333333"/>
                </a:solidFill>
                <a:effectLst/>
                <a:latin typeface="Arial" panose="020B0604020202020204" pitchFamily="34" charset="0"/>
              </a:rPr>
              <a:t>There are many different types of usability testing, but the core elements in most usability tests are</a:t>
            </a:r>
            <a:r>
              <a:rPr lang="en-US" sz="2400" b="1" i="0" dirty="0">
                <a:solidFill>
                  <a:srgbClr val="333333"/>
                </a:solidFill>
                <a:effectLst/>
                <a:latin typeface="Arial" panose="020B0604020202020204" pitchFamily="34" charset="0"/>
              </a:rPr>
              <a:t> the facilitator, the tasks, and the participant</a:t>
            </a:r>
            <a:r>
              <a:rPr lang="en-US" sz="2400" b="0" i="0" dirty="0">
                <a:solidFill>
                  <a:srgbClr val="333333"/>
                </a:solidFill>
                <a:effectLst/>
                <a:latin typeface="Arial" panose="020B0604020202020204" pitchFamily="34" charset="0"/>
              </a:rPr>
              <a:t>.</a:t>
            </a:r>
          </a:p>
          <a:p>
            <a:pPr algn="l"/>
            <a:endParaRPr lang="en-IN" sz="2800" dirty="0"/>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77</a:t>
            </a:fld>
            <a:endParaRPr lang="en-US" dirty="0"/>
          </a:p>
        </p:txBody>
      </p:sp>
      <p:pic>
        <p:nvPicPr>
          <p:cNvPr id="8" name="Picture 7">
            <a:extLst>
              <a:ext uri="{FF2B5EF4-FFF2-40B4-BE49-F238E27FC236}">
                <a16:creationId xmlns:a16="http://schemas.microsoft.com/office/drawing/2014/main" xmlns="" id="{334F6781-97A7-516A-78B8-A851745D8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590800"/>
            <a:ext cx="8229600" cy="3505200"/>
          </a:xfrm>
          <a:prstGeom prst="rect">
            <a:avLst/>
          </a:prstGeom>
        </p:spPr>
      </p:pic>
    </p:spTree>
    <p:extLst>
      <p:ext uri="{BB962C8B-B14F-4D97-AF65-F5344CB8AC3E}">
        <p14:creationId xmlns:p14="http://schemas.microsoft.com/office/powerpoint/2010/main" val="173583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marL="0" indent="0" algn="l">
              <a:buNone/>
            </a:pPr>
            <a:r>
              <a:rPr lang="en-US" sz="2800" b="1" i="0" dirty="0">
                <a:solidFill>
                  <a:srgbClr val="333333"/>
                </a:solidFill>
                <a:effectLst/>
                <a:latin typeface="Source Sans Variable"/>
              </a:rPr>
              <a:t>Facilitator</a:t>
            </a:r>
          </a:p>
          <a:p>
            <a:pPr algn="l"/>
            <a:r>
              <a:rPr lang="en-US" sz="2000" b="0" i="0" dirty="0">
                <a:solidFill>
                  <a:srgbClr val="333333"/>
                </a:solidFill>
                <a:effectLst/>
                <a:latin typeface="Arial" panose="020B0604020202020204" pitchFamily="34" charset="0"/>
              </a:rPr>
              <a:t>The</a:t>
            </a:r>
            <a:r>
              <a:rPr lang="en-US" sz="2000" b="1" i="0" dirty="0">
                <a:solidFill>
                  <a:srgbClr val="333333"/>
                </a:solidFill>
                <a:effectLst/>
                <a:latin typeface="Arial" panose="020B0604020202020204" pitchFamily="34" charset="0"/>
              </a:rPr>
              <a:t> facilitator </a:t>
            </a:r>
            <a:r>
              <a:rPr lang="en-US" sz="2000" b="0" i="0" u="sng" dirty="0">
                <a:solidFill>
                  <a:srgbClr val="017698"/>
                </a:solidFill>
                <a:effectLst/>
                <a:latin typeface="Arial" panose="020B0604020202020204" pitchFamily="34" charset="0"/>
                <a:hlinkClick r:id="rId2"/>
              </a:rPr>
              <a:t>guides the participant</a:t>
            </a:r>
            <a:r>
              <a:rPr lang="en-US" sz="2000" b="0" i="0" dirty="0">
                <a:solidFill>
                  <a:srgbClr val="333333"/>
                </a:solidFill>
                <a:effectLst/>
                <a:latin typeface="Arial" panose="020B0604020202020204" pitchFamily="34" charset="0"/>
              </a:rPr>
              <a:t> through the test process. She gives instructions, answers the participant’s questions, and asks </a:t>
            </a:r>
            <a:r>
              <a:rPr lang="en-US" sz="2000" b="0" i="0" dirty="0" err="1">
                <a:solidFill>
                  <a:srgbClr val="333333"/>
                </a:solidFill>
                <a:effectLst/>
                <a:latin typeface="Arial" panose="020B0604020202020204" pitchFamily="34" charset="0"/>
              </a:rPr>
              <a:t>followup</a:t>
            </a:r>
            <a:r>
              <a:rPr lang="en-US" sz="2000" b="0" i="0" dirty="0">
                <a:solidFill>
                  <a:srgbClr val="333333"/>
                </a:solidFill>
                <a:effectLst/>
                <a:latin typeface="Arial" panose="020B0604020202020204" pitchFamily="34" charset="0"/>
              </a:rPr>
              <a:t> questions.</a:t>
            </a:r>
          </a:p>
          <a:p>
            <a:pPr algn="l"/>
            <a:r>
              <a:rPr lang="en-US" sz="2000" b="0" i="0" dirty="0">
                <a:solidFill>
                  <a:srgbClr val="333333"/>
                </a:solidFill>
                <a:effectLst/>
                <a:latin typeface="Arial" panose="020B0604020202020204" pitchFamily="34" charset="0"/>
              </a:rPr>
              <a:t>The facilitator works to ensure that the test results in high-quality, valid data, without </a:t>
            </a:r>
            <a:r>
              <a:rPr lang="en-US" sz="2000" b="0" i="0" u="sng" dirty="0">
                <a:solidFill>
                  <a:srgbClr val="017698"/>
                </a:solidFill>
                <a:effectLst/>
                <a:latin typeface="Arial" panose="020B0604020202020204" pitchFamily="34" charset="0"/>
                <a:hlinkClick r:id="rId3"/>
              </a:rPr>
              <a:t>accidentally influencing the participant’s behavior</a:t>
            </a:r>
            <a:r>
              <a:rPr lang="en-US" sz="2000" b="0" i="0" dirty="0">
                <a:solidFill>
                  <a:srgbClr val="333333"/>
                </a:solidFill>
                <a:effectLst/>
                <a:latin typeface="Arial" panose="020B0604020202020204" pitchFamily="34" charset="0"/>
              </a:rPr>
              <a:t>. Achieving this balance is difficult and requires training.</a:t>
            </a:r>
          </a:p>
          <a:p>
            <a:pPr algn="l"/>
            <a:r>
              <a:rPr lang="en-US" sz="2000" b="0" i="0" dirty="0">
                <a:solidFill>
                  <a:srgbClr val="333333"/>
                </a:solidFill>
                <a:effectLst/>
                <a:latin typeface="Arial" panose="020B0604020202020204" pitchFamily="34" charset="0"/>
              </a:rPr>
              <a:t>(In one form of remote usability testing, called </a:t>
            </a:r>
            <a:r>
              <a:rPr lang="en-US" sz="2000" b="0" i="0" u="sng" dirty="0">
                <a:solidFill>
                  <a:srgbClr val="017698"/>
                </a:solidFill>
                <a:effectLst/>
                <a:latin typeface="Arial" panose="020B0604020202020204" pitchFamily="34" charset="0"/>
                <a:hlinkClick r:id="rId4"/>
              </a:rPr>
              <a:t>remote unmoderated testing</a:t>
            </a:r>
            <a:r>
              <a:rPr lang="en-US" sz="2000" b="0" i="0" dirty="0">
                <a:solidFill>
                  <a:srgbClr val="333333"/>
                </a:solidFill>
                <a:effectLst/>
                <a:latin typeface="Arial" panose="020B0604020202020204" pitchFamily="34" charset="0"/>
              </a:rPr>
              <a:t>, an application may perform some of the facilitator’s roles.)</a:t>
            </a:r>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78</a:t>
            </a:fld>
            <a:endParaRPr lang="en-US" dirty="0"/>
          </a:p>
        </p:txBody>
      </p:sp>
    </p:spTree>
    <p:extLst>
      <p:ext uri="{BB962C8B-B14F-4D97-AF65-F5344CB8AC3E}">
        <p14:creationId xmlns:p14="http://schemas.microsoft.com/office/powerpoint/2010/main" val="4251120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fontScale="85000" lnSpcReduction="10000"/>
          </a:bodyPr>
          <a:lstStyle/>
          <a:p>
            <a:pPr marL="0" indent="0" algn="l">
              <a:buNone/>
            </a:pPr>
            <a:r>
              <a:rPr lang="en-US" sz="3300" b="1" i="0" dirty="0">
                <a:solidFill>
                  <a:srgbClr val="333333"/>
                </a:solidFill>
                <a:effectLst/>
                <a:latin typeface="Source Sans Variable"/>
              </a:rPr>
              <a:t>Tasks</a:t>
            </a:r>
          </a:p>
          <a:p>
            <a:pPr algn="l"/>
            <a:r>
              <a:rPr lang="en-US" sz="2000" b="0" i="0" dirty="0">
                <a:solidFill>
                  <a:srgbClr val="333333"/>
                </a:solidFill>
                <a:effectLst/>
                <a:latin typeface="Arial" panose="020B0604020202020204" pitchFamily="34" charset="0"/>
              </a:rPr>
              <a:t>to narrate their actions and thoughts as they perform tasks. The goal of this approach is to understand participants’ behaviors, goals, thoughts, and motivations.</a:t>
            </a:r>
          </a:p>
          <a:p>
            <a:pPr algn="l"/>
            <a:r>
              <a:rPr lang="en-US" sz="2000" b="0" i="0" dirty="0">
                <a:solidFill>
                  <a:srgbClr val="333333"/>
                </a:solidFill>
                <a:effectLst/>
                <a:latin typeface="Arial" panose="020B0604020202020204" pitchFamily="34" charset="0"/>
              </a:rPr>
              <a:t>The</a:t>
            </a:r>
            <a:r>
              <a:rPr lang="en-US" sz="2000" b="1" i="0" dirty="0">
                <a:solidFill>
                  <a:srgbClr val="333333"/>
                </a:solidFill>
                <a:effectLst/>
                <a:latin typeface="Arial" panose="020B0604020202020204" pitchFamily="34" charset="0"/>
              </a:rPr>
              <a:t> tasks</a:t>
            </a:r>
            <a:r>
              <a:rPr lang="en-US" sz="2000" b="0" i="0" dirty="0">
                <a:solidFill>
                  <a:srgbClr val="333333"/>
                </a:solidFill>
                <a:effectLst/>
                <a:latin typeface="Arial" panose="020B0604020202020204" pitchFamily="34" charset="0"/>
              </a:rPr>
              <a:t> in a usability test are realistic activities that the participant might perform in real life. They can be very specific or very open-ended, </a:t>
            </a:r>
            <a:r>
              <a:rPr lang="en-US" sz="2000" b="0" i="0" u="sng" dirty="0">
                <a:solidFill>
                  <a:srgbClr val="017698"/>
                </a:solidFill>
                <a:effectLst/>
                <a:latin typeface="Arial" panose="020B0604020202020204" pitchFamily="34" charset="0"/>
                <a:hlinkClick r:id="rId2"/>
              </a:rPr>
              <a:t>depending on the research questions</a:t>
            </a:r>
            <a:r>
              <a:rPr lang="en-US" sz="2000" b="0" i="0" dirty="0">
                <a:solidFill>
                  <a:srgbClr val="333333"/>
                </a:solidFill>
                <a:effectLst/>
                <a:latin typeface="Arial" panose="020B0604020202020204" pitchFamily="34" charset="0"/>
              </a:rPr>
              <a:t> and the type of usability testing.</a:t>
            </a:r>
          </a:p>
          <a:p>
            <a:pPr algn="l"/>
            <a:r>
              <a:rPr lang="en-US" sz="2000" b="0" i="0" dirty="0">
                <a:solidFill>
                  <a:srgbClr val="333333"/>
                </a:solidFill>
                <a:effectLst/>
                <a:latin typeface="Arial" panose="020B0604020202020204" pitchFamily="34" charset="0"/>
              </a:rPr>
              <a:t>Examples of tasks from real usability studies:</a:t>
            </a:r>
          </a:p>
          <a:p>
            <a:pPr lvl="1">
              <a:buFont typeface="Arial" panose="020B0604020202020204" pitchFamily="34" charset="0"/>
              <a:buChar char="•"/>
            </a:pPr>
            <a:r>
              <a:rPr lang="en-US" b="0" i="1" dirty="0">
                <a:solidFill>
                  <a:srgbClr val="333333"/>
                </a:solidFill>
                <a:effectLst/>
                <a:latin typeface="Arial" panose="020B0604020202020204" pitchFamily="34" charset="0"/>
              </a:rPr>
              <a:t>Your printer is showing “Error 5200”. How can you get rid of the error message?</a:t>
            </a:r>
            <a:endParaRPr lang="en-US" b="0" i="0" dirty="0">
              <a:solidFill>
                <a:srgbClr val="333333"/>
              </a:solidFill>
              <a:effectLst/>
              <a:latin typeface="Arial" panose="020B0604020202020204" pitchFamily="34" charset="0"/>
            </a:endParaRPr>
          </a:p>
          <a:p>
            <a:pPr lvl="1">
              <a:buFont typeface="Arial" panose="020B0604020202020204" pitchFamily="34" charset="0"/>
              <a:buChar char="•"/>
            </a:pPr>
            <a:r>
              <a:rPr lang="en-US" b="0" i="1" dirty="0">
                <a:solidFill>
                  <a:srgbClr val="333333"/>
                </a:solidFill>
                <a:effectLst/>
                <a:latin typeface="Arial" panose="020B0604020202020204" pitchFamily="34" charset="0"/>
              </a:rPr>
              <a:t>You're considering opening a new credit card with Wells Fargo. Please visit wellsfargo.com and decide which credit card you might want to open, if any.</a:t>
            </a:r>
            <a:endParaRPr lang="en-US" b="0" i="0" dirty="0">
              <a:solidFill>
                <a:srgbClr val="333333"/>
              </a:solidFill>
              <a:effectLst/>
              <a:latin typeface="Arial" panose="020B0604020202020204" pitchFamily="34" charset="0"/>
            </a:endParaRPr>
          </a:p>
          <a:p>
            <a:pPr lvl="1">
              <a:buFont typeface="Arial" panose="020B0604020202020204" pitchFamily="34" charset="0"/>
              <a:buChar char="•"/>
            </a:pPr>
            <a:r>
              <a:rPr lang="en-US" b="0" i="1" dirty="0">
                <a:solidFill>
                  <a:srgbClr val="333333"/>
                </a:solidFill>
                <a:effectLst/>
                <a:latin typeface="Arial" panose="020B0604020202020204" pitchFamily="34" charset="0"/>
              </a:rPr>
              <a:t>You’ve been told you need to speak to Tyler Smith from the Project Management department. Use the intranet to find out where they are located. Tell the researcher your answer.</a:t>
            </a:r>
            <a:endParaRPr lang="en-US" b="0" i="0" dirty="0">
              <a:solidFill>
                <a:srgbClr val="333333"/>
              </a:solidFill>
              <a:effectLst/>
              <a:latin typeface="Arial" panose="020B0604020202020204" pitchFamily="34" charset="0"/>
            </a:endParaRPr>
          </a:p>
          <a:p>
            <a:pPr algn="l"/>
            <a:r>
              <a:rPr lang="en-US" sz="2000" b="0" i="0" u="sng" dirty="0">
                <a:solidFill>
                  <a:srgbClr val="017698"/>
                </a:solidFill>
                <a:effectLst/>
                <a:latin typeface="Arial" panose="020B0604020202020204" pitchFamily="34" charset="0"/>
                <a:hlinkClick r:id="rId3"/>
              </a:rPr>
              <a:t>Task wording</a:t>
            </a:r>
            <a:r>
              <a:rPr lang="en-US" sz="2000" b="0" i="0" dirty="0">
                <a:solidFill>
                  <a:srgbClr val="333333"/>
                </a:solidFill>
                <a:effectLst/>
                <a:latin typeface="Arial" panose="020B0604020202020204" pitchFamily="34" charset="0"/>
              </a:rPr>
              <a:t> is very important in usability testing. Small errors in the phrasing of a task can cause the participant to misunderstand what they’re asked to do or can influence how participants perform the task (a psychological phenomenon called </a:t>
            </a:r>
            <a:r>
              <a:rPr lang="en-US" sz="2000" b="0" i="0" u="sng" dirty="0">
                <a:solidFill>
                  <a:srgbClr val="017698"/>
                </a:solidFill>
                <a:effectLst/>
                <a:latin typeface="Arial" panose="020B0604020202020204" pitchFamily="34" charset="0"/>
                <a:hlinkClick r:id="rId4"/>
              </a:rPr>
              <a:t>priming</a:t>
            </a:r>
            <a:r>
              <a:rPr lang="en-US" sz="2000" b="0" i="0" dirty="0">
                <a:solidFill>
                  <a:srgbClr val="333333"/>
                </a:solidFill>
                <a:effectLst/>
                <a:latin typeface="Arial" panose="020B0604020202020204" pitchFamily="34" charset="0"/>
              </a:rPr>
              <a:t>).</a:t>
            </a:r>
          </a:p>
          <a:p>
            <a:pPr algn="l"/>
            <a:r>
              <a:rPr lang="en-US" sz="2000" b="0" i="0" dirty="0">
                <a:solidFill>
                  <a:srgbClr val="333333"/>
                </a:solidFill>
                <a:effectLst/>
                <a:latin typeface="Arial" panose="020B0604020202020204" pitchFamily="34" charset="0"/>
              </a:rPr>
              <a:t>Task instructions can be delivered to the participant verbally (the facilitator might read them) or can be handed to a participant written on task sheets. We often ask participants to read the task instructions out loud. This helps ensure that the participant reads the instructions completely, and helps the researchers with their notetaking because they always know which task the user is performing.</a:t>
            </a:r>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79</a:t>
            </a:fld>
            <a:endParaRPr lang="en-US" dirty="0"/>
          </a:p>
        </p:txBody>
      </p:sp>
    </p:spTree>
    <p:extLst>
      <p:ext uri="{BB962C8B-B14F-4D97-AF65-F5344CB8AC3E}">
        <p14:creationId xmlns:p14="http://schemas.microsoft.com/office/powerpoint/2010/main" val="3116258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0A543-9E39-DDC2-7D16-8F9F03D9DFE0}"/>
              </a:ext>
            </a:extLst>
          </p:cNvPr>
          <p:cNvSpPr>
            <a:spLocks noGrp="1"/>
          </p:cNvSpPr>
          <p:nvPr>
            <p:ph type="title"/>
          </p:nvPr>
        </p:nvSpPr>
        <p:spPr/>
        <p:txBody>
          <a:bodyPr/>
          <a:lstStyle/>
          <a:p>
            <a:r>
              <a:rPr lang="en-IN" dirty="0"/>
              <a:t>What is Requirement ?</a:t>
            </a:r>
          </a:p>
        </p:txBody>
      </p:sp>
      <p:sp>
        <p:nvSpPr>
          <p:cNvPr id="3" name="Content Placeholder 2">
            <a:extLst>
              <a:ext uri="{FF2B5EF4-FFF2-40B4-BE49-F238E27FC236}">
                <a16:creationId xmlns:a16="http://schemas.microsoft.com/office/drawing/2014/main" xmlns="" id="{C87E26A5-5506-2C56-EF9F-797BD6BBF9B6}"/>
              </a:ext>
            </a:extLst>
          </p:cNvPr>
          <p:cNvSpPr>
            <a:spLocks noGrp="1"/>
          </p:cNvSpPr>
          <p:nvPr>
            <p:ph idx="1"/>
          </p:nvPr>
        </p:nvSpPr>
        <p:spPr/>
        <p:txBody>
          <a:bodyPr>
            <a:normAutofit/>
          </a:bodyPr>
          <a:lstStyle/>
          <a:p>
            <a:r>
              <a:rPr lang="en-US" sz="2800" b="0" i="0" u="none" strike="noStrike" baseline="0" dirty="0"/>
              <a:t>Interaction design involves understanding the functionality required and the constraints under which the product must operate or be developed, hence we are concerned with a wide range of requirements.</a:t>
            </a:r>
          </a:p>
          <a:p>
            <a:pPr lvl="1"/>
            <a:r>
              <a:rPr lang="en-US" sz="2800" b="0" i="0" u="none" strike="noStrike" baseline="0" dirty="0">
                <a:solidFill>
                  <a:srgbClr val="00B0F0"/>
                </a:solidFill>
              </a:rPr>
              <a:t>Functional requirements </a:t>
            </a:r>
          </a:p>
          <a:p>
            <a:pPr lvl="1"/>
            <a:r>
              <a:rPr lang="en-US" sz="2800" b="0" i="0" u="none" strike="noStrike" baseline="0" dirty="0">
                <a:solidFill>
                  <a:srgbClr val="00B0F0"/>
                </a:solidFill>
              </a:rPr>
              <a:t>Data requirements</a:t>
            </a:r>
          </a:p>
          <a:p>
            <a:pPr lvl="1"/>
            <a:r>
              <a:rPr lang="en-US" sz="2800" b="0" i="0" u="none" strike="noStrike" baseline="0" dirty="0">
                <a:solidFill>
                  <a:srgbClr val="00B0F0"/>
                </a:solidFill>
              </a:rPr>
              <a:t>Environmental requirements</a:t>
            </a:r>
            <a:endParaRPr lang="en-IN" sz="2800" dirty="0">
              <a:solidFill>
                <a:srgbClr val="00B0F0"/>
              </a:solidFill>
            </a:endParaRPr>
          </a:p>
        </p:txBody>
      </p:sp>
      <p:sp>
        <p:nvSpPr>
          <p:cNvPr id="4" name="Date Placeholder 3">
            <a:extLst>
              <a:ext uri="{FF2B5EF4-FFF2-40B4-BE49-F238E27FC236}">
                <a16:creationId xmlns:a16="http://schemas.microsoft.com/office/drawing/2014/main" xmlns="" id="{4B1D2A58-94E1-398A-10DA-AA4565E788D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9E86647-3317-8349-23EE-4381994A39E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08A7918-612D-FAB1-5CEA-4229E25B6219}"/>
              </a:ext>
            </a:extLst>
          </p:cNvPr>
          <p:cNvSpPr>
            <a:spLocks noGrp="1"/>
          </p:cNvSpPr>
          <p:nvPr>
            <p:ph type="sldNum" sz="quarter" idx="12"/>
          </p:nvPr>
        </p:nvSpPr>
        <p:spPr/>
        <p:txBody>
          <a:bodyPr/>
          <a:lstStyle/>
          <a:p>
            <a:fld id="{C4FA3F07-B4E9-4FEB-BC07-B9713C186F28}" type="slidenum">
              <a:rPr lang="en-US" smtClean="0"/>
              <a:pPr/>
              <a:t>8</a:t>
            </a:fld>
            <a:endParaRPr lang="en-US" dirty="0"/>
          </a:p>
        </p:txBody>
      </p:sp>
    </p:spTree>
    <p:extLst>
      <p:ext uri="{BB962C8B-B14F-4D97-AF65-F5344CB8AC3E}">
        <p14:creationId xmlns:p14="http://schemas.microsoft.com/office/powerpoint/2010/main" val="1136001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marL="0" indent="0" algn="l">
              <a:buNone/>
            </a:pPr>
            <a:r>
              <a:rPr lang="en-US" sz="2800" b="1" i="0" dirty="0">
                <a:solidFill>
                  <a:srgbClr val="333333"/>
                </a:solidFill>
                <a:effectLst/>
                <a:latin typeface="Source Sans Variable"/>
              </a:rPr>
              <a:t>Participant</a:t>
            </a:r>
          </a:p>
          <a:p>
            <a:pPr algn="l"/>
            <a:r>
              <a:rPr lang="en-US" sz="2000" b="0" i="0" dirty="0">
                <a:solidFill>
                  <a:srgbClr val="333333"/>
                </a:solidFill>
                <a:effectLst/>
                <a:latin typeface="Arial" panose="020B0604020202020204" pitchFamily="34" charset="0"/>
              </a:rPr>
              <a:t>The </a:t>
            </a:r>
            <a:r>
              <a:rPr lang="en-US" sz="2000" b="1" i="0" dirty="0">
                <a:solidFill>
                  <a:srgbClr val="333333"/>
                </a:solidFill>
                <a:effectLst/>
                <a:latin typeface="Arial" panose="020B0604020202020204" pitchFamily="34" charset="0"/>
              </a:rPr>
              <a:t>participant</a:t>
            </a:r>
            <a:r>
              <a:rPr lang="en-US" sz="2000" b="0" i="0" dirty="0">
                <a:solidFill>
                  <a:srgbClr val="333333"/>
                </a:solidFill>
                <a:effectLst/>
                <a:latin typeface="Arial" panose="020B0604020202020204" pitchFamily="34" charset="0"/>
              </a:rPr>
              <a:t> should be a </a:t>
            </a:r>
            <a:r>
              <a:rPr lang="en-US" sz="2000" b="0" i="0" u="sng" dirty="0">
                <a:solidFill>
                  <a:srgbClr val="017698"/>
                </a:solidFill>
                <a:effectLst/>
                <a:latin typeface="Arial" panose="020B0604020202020204" pitchFamily="34" charset="0"/>
                <a:hlinkClick r:id="rId2"/>
              </a:rPr>
              <a:t>realistic </a:t>
            </a:r>
            <a:r>
              <a:rPr lang="en-US" sz="2000" b="0" i="0" u="sng" dirty="0">
                <a:solidFill>
                  <a:srgbClr val="017698"/>
                </a:solidFill>
                <a:effectLst/>
                <a:latin typeface="Arial" panose="020B0604020202020204" pitchFamily="34" charset="0"/>
              </a:rPr>
              <a:t>use</a:t>
            </a:r>
            <a:r>
              <a:rPr lang="en-US" sz="2000" b="0" i="0" dirty="0">
                <a:solidFill>
                  <a:srgbClr val="333333"/>
                </a:solidFill>
                <a:effectLst/>
                <a:latin typeface="Arial" panose="020B0604020202020204" pitchFamily="34" charset="0"/>
              </a:rPr>
              <a:t> of the studied product or service. That might mean that the user is already using the product or service in real life. Alternatively, in some cases, the participant might just have a similar background to the target user group or might have the same needs, even if he isn’t already a user of the product.</a:t>
            </a:r>
          </a:p>
          <a:p>
            <a:pPr algn="l"/>
            <a:r>
              <a:rPr lang="en-US" sz="2000" b="0" i="0" dirty="0">
                <a:solidFill>
                  <a:srgbClr val="333333"/>
                </a:solidFill>
                <a:effectLst/>
                <a:latin typeface="Arial" panose="020B0604020202020204" pitchFamily="34" charset="0"/>
              </a:rPr>
              <a:t>Participants are often asked to </a:t>
            </a:r>
            <a:r>
              <a:rPr lang="en-US" sz="2000" b="1" i="0" u="sng" dirty="0">
                <a:solidFill>
                  <a:srgbClr val="017698"/>
                </a:solidFill>
                <a:effectLst/>
                <a:latin typeface="Arial" panose="020B0604020202020204" pitchFamily="34" charset="0"/>
                <a:hlinkClick r:id="rId3"/>
              </a:rPr>
              <a:t>think out loud</a:t>
            </a:r>
            <a:r>
              <a:rPr lang="en-US" sz="2000" b="0" i="0" dirty="0">
                <a:solidFill>
                  <a:srgbClr val="333333"/>
                </a:solidFill>
                <a:effectLst/>
                <a:latin typeface="Arial" panose="020B0604020202020204" pitchFamily="34" charset="0"/>
              </a:rPr>
              <a:t> during usability testing (called the “think-aloud method”). The facilitator might ask the participants</a:t>
            </a:r>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80</a:t>
            </a:fld>
            <a:endParaRPr lang="en-US" dirty="0"/>
          </a:p>
        </p:txBody>
      </p:sp>
    </p:spTree>
    <p:extLst>
      <p:ext uri="{BB962C8B-B14F-4D97-AF65-F5344CB8AC3E}">
        <p14:creationId xmlns:p14="http://schemas.microsoft.com/office/powerpoint/2010/main" val="3197860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A0506D7A-1D1E-163A-393C-83A4370E3A8D}"/>
              </a:ext>
            </a:extLst>
          </p:cNvPr>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rPr>
              <a:t>Types of Usability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rPr>
              <a:t>Qualitative vs. Quantitative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cs typeface="Arial" panose="020B0604020202020204" pitchFamily="34" charset="0"/>
              </a:rPr>
              <a:t>Usability testing can be either </a:t>
            </a:r>
            <a:r>
              <a:rPr kumimoji="0" lang="en-US" altLang="en-US" b="0" i="0" u="sng" strike="noStrike" cap="none" normalizeH="0" baseline="0" dirty="0">
                <a:ln>
                  <a:noFill/>
                </a:ln>
                <a:solidFill>
                  <a:srgbClr val="017698"/>
                </a:solidFill>
                <a:effectLst/>
                <a:cs typeface="Arial" panose="020B0604020202020204" pitchFamily="34" charset="0"/>
                <a:hlinkClick r:id="rId2"/>
              </a:rPr>
              <a:t>qualitative or quantitative</a:t>
            </a:r>
            <a:r>
              <a:rPr kumimoji="0" lang="en-US" altLang="en-US" b="0" i="0" u="none" strike="noStrike" cap="none" normalizeH="0" baseline="0" dirty="0">
                <a:ln>
                  <a:noFill/>
                </a:ln>
                <a:solidFill>
                  <a:srgbClr val="333333"/>
                </a:solidFill>
                <a:effectLst/>
                <a:cs typeface="Arial" panose="020B0604020202020204"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Qualitative usability testing</a:t>
            </a:r>
            <a:r>
              <a:rPr kumimoji="0" lang="en-US" altLang="en-US" b="0" i="0" u="none" strike="noStrike" cap="none" normalizeH="0" baseline="0" dirty="0">
                <a:ln>
                  <a:noFill/>
                </a:ln>
                <a:solidFill>
                  <a:schemeClr val="tx1"/>
                </a:solidFill>
                <a:effectLst/>
              </a:rPr>
              <a:t> focuses on collecting insights, findings, and anecdotes about how people use the product or service. Qualitative usability testing is best for discovering problems in the user experience. This form of usability testing is more common than quantitative usability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Quantitative usability testing</a:t>
            </a:r>
            <a:r>
              <a:rPr kumimoji="0" lang="en-US" altLang="en-US" b="0" i="0" u="none" strike="noStrike" cap="none" normalizeH="0" baseline="0" dirty="0">
                <a:ln>
                  <a:noFill/>
                </a:ln>
                <a:solidFill>
                  <a:schemeClr val="tx1"/>
                </a:solidFill>
                <a:effectLst/>
              </a:rPr>
              <a:t> focuses on collecting metrics that describe the user experience. Two of the metrics most commonly collected in quantitative usability testing are task success and time on task. Quantitative usability testing is best for collecting </a:t>
            </a:r>
            <a:r>
              <a:rPr kumimoji="0" lang="en-US" altLang="en-US" b="0" i="0" u="sng" strike="noStrike" cap="none" normalizeH="0" baseline="0" dirty="0">
                <a:ln>
                  <a:noFill/>
                </a:ln>
                <a:solidFill>
                  <a:srgbClr val="017698"/>
                </a:solidFill>
                <a:effectLst/>
                <a:hlinkClick r:id="rId3"/>
              </a:rPr>
              <a:t>benchmarks</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cs typeface="Arial" panose="020B0604020202020204" pitchFamily="34" charset="0"/>
              </a:rPr>
              <a:t>The number of participants needed for a usability test varies depending on the type of study. For a typical </a:t>
            </a:r>
            <a:r>
              <a:rPr kumimoji="0" lang="en-US" altLang="en-US" b="1" i="0" u="none" strike="noStrike" cap="none" normalizeH="0" baseline="0" dirty="0">
                <a:ln>
                  <a:noFill/>
                </a:ln>
                <a:solidFill>
                  <a:srgbClr val="333333"/>
                </a:solidFill>
                <a:effectLst/>
                <a:cs typeface="Arial" panose="020B0604020202020204" pitchFamily="34" charset="0"/>
              </a:rPr>
              <a:t>qualitative usability study</a:t>
            </a:r>
            <a:r>
              <a:rPr kumimoji="0" lang="en-US" altLang="en-US" b="0" i="0" u="none" strike="noStrike" cap="none" normalizeH="0" baseline="0" dirty="0">
                <a:ln>
                  <a:noFill/>
                </a:ln>
                <a:solidFill>
                  <a:srgbClr val="333333"/>
                </a:solidFill>
                <a:effectLst/>
                <a:cs typeface="Arial" panose="020B0604020202020204" pitchFamily="34" charset="0"/>
              </a:rPr>
              <a:t> of a single user group, we recommend </a:t>
            </a:r>
            <a:r>
              <a:rPr kumimoji="0" lang="en-US" altLang="en-US" b="1" i="0" u="sng" strike="noStrike" cap="none" normalizeH="0" baseline="0" dirty="0">
                <a:ln>
                  <a:noFill/>
                </a:ln>
                <a:solidFill>
                  <a:srgbClr val="017698"/>
                </a:solidFill>
                <a:effectLst/>
                <a:cs typeface="Arial" panose="020B0604020202020204" pitchFamily="34" charset="0"/>
                <a:hlinkClick r:id="rId4"/>
              </a:rPr>
              <a:t>using five participants</a:t>
            </a:r>
            <a:r>
              <a:rPr kumimoji="0" lang="en-US" altLang="en-US" b="0" i="0" u="none" strike="noStrike" cap="none" normalizeH="0" baseline="0" dirty="0">
                <a:ln>
                  <a:noFill/>
                </a:ln>
                <a:solidFill>
                  <a:srgbClr val="333333"/>
                </a:solidFill>
                <a:effectLst/>
                <a:cs typeface="Arial" panose="020B0604020202020204" pitchFamily="34" charset="0"/>
              </a:rPr>
              <a:t> to uncover the majority of the most common problems in the product.</a:t>
            </a:r>
            <a:endParaRPr kumimoji="0" lang="en-US" altLang="en-US" b="0" i="0" u="none" strike="noStrike" cap="none" normalizeH="0" baseline="0" dirty="0">
              <a:ln>
                <a:noFill/>
              </a:ln>
              <a:solidFill>
                <a:schemeClr val="tx1"/>
              </a:solidFill>
              <a:effectLst/>
            </a:endParaRPr>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81</a:t>
            </a:fld>
            <a:endParaRPr lang="en-US" dirty="0"/>
          </a:p>
        </p:txBody>
      </p:sp>
      <p:sp>
        <p:nvSpPr>
          <p:cNvPr id="7" name="Rectangle 1">
            <a:extLst>
              <a:ext uri="{FF2B5EF4-FFF2-40B4-BE49-F238E27FC236}">
                <a16:creationId xmlns:a16="http://schemas.microsoft.com/office/drawing/2014/main" xmlns="" id="{A39E66FB-C5FD-A0A3-CFC6-84656FB7B4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1591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9" name="Content Placeholder 8">
            <a:extLst>
              <a:ext uri="{FF2B5EF4-FFF2-40B4-BE49-F238E27FC236}">
                <a16:creationId xmlns:a16="http://schemas.microsoft.com/office/drawing/2014/main" xmlns="" id="{0CB1A476-2D3A-9B09-1F5B-D8349E3B7686}"/>
              </a:ext>
            </a:extLst>
          </p:cNvPr>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333333"/>
                </a:solidFill>
                <a:effectLst/>
              </a:rPr>
              <a:t>Remote vs. In-Person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cs typeface="Arial" panose="020B0604020202020204" pitchFamily="34" charset="0"/>
              </a:rPr>
              <a:t>Remote usability tests are popular because they often require less time and money than in-person studies. There are two types of remote usability testing: </a:t>
            </a:r>
            <a:r>
              <a:rPr kumimoji="0" lang="en-US" altLang="en-US" b="0" i="0" u="sng" strike="noStrike" cap="none" normalizeH="0" baseline="0" dirty="0">
                <a:ln>
                  <a:noFill/>
                </a:ln>
                <a:solidFill>
                  <a:srgbClr val="017698"/>
                </a:solidFill>
                <a:effectLst/>
                <a:cs typeface="Arial" panose="020B0604020202020204" pitchFamily="34" charset="0"/>
                <a:hlinkClick r:id="rId2"/>
              </a:rPr>
              <a:t>moderated and unmoderated</a:t>
            </a:r>
            <a:r>
              <a:rPr kumimoji="0" lang="en-US" altLang="en-US" b="0" i="0" u="none" strike="noStrike" cap="none" normalizeH="0" baseline="0" dirty="0">
                <a:ln>
                  <a:noFill/>
                </a:ln>
                <a:solidFill>
                  <a:srgbClr val="333333"/>
                </a:solidFill>
                <a:effectLst/>
                <a:cs typeface="Arial" panose="020B0604020202020204"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sng" strike="noStrike" cap="none" normalizeH="0" baseline="0" dirty="0">
              <a:ln>
                <a:noFill/>
              </a:ln>
              <a:solidFill>
                <a:srgbClr val="017698"/>
              </a:solidFill>
              <a:effectLst/>
              <a:hlinkClick r:id="rId3"/>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017698"/>
                </a:solidFill>
                <a:effectLst/>
                <a:hlinkClick r:id="rId3"/>
              </a:rPr>
              <a:t>Remote moderated</a:t>
            </a:r>
            <a:r>
              <a:rPr kumimoji="0" lang="en-US" altLang="en-US" b="0" i="0" u="none" strike="noStrike" cap="none" normalizeH="0" baseline="0" dirty="0">
                <a:ln>
                  <a:noFill/>
                </a:ln>
                <a:solidFill>
                  <a:schemeClr val="tx1"/>
                </a:solidFill>
                <a:effectLst/>
              </a:rPr>
              <a:t> usability tests work very similarly to in-person studies. The facilitator still interacts with the participant and asks her to perform tasks. However, the facilitator and participant are in different physical locations. Usually, moderated tests can be performed using screen-sharing software like Skype or GoToMeeting.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017698"/>
                </a:solidFill>
                <a:effectLst/>
                <a:hlinkClick r:id="rId4"/>
              </a:rPr>
              <a:t>Remote unmoderated</a:t>
            </a:r>
            <a:r>
              <a:rPr kumimoji="0" lang="en-US" altLang="en-US" b="0" i="0" u="none" strike="noStrike" cap="none" normalizeH="0" baseline="0" dirty="0">
                <a:ln>
                  <a:noFill/>
                </a:ln>
                <a:solidFill>
                  <a:schemeClr val="tx1"/>
                </a:solidFill>
                <a:effectLst/>
              </a:rPr>
              <a:t> remote usability tests do not have the same facilitator–participant interaction as an in-person or moderated tests. The researcher uses a dedicated </a:t>
            </a:r>
            <a:r>
              <a:rPr kumimoji="0" lang="en-US" altLang="en-US" b="0" i="0" u="sng" strike="noStrike" cap="none" normalizeH="0" baseline="0" dirty="0">
                <a:ln>
                  <a:noFill/>
                </a:ln>
                <a:solidFill>
                  <a:srgbClr val="017698"/>
                </a:solidFill>
                <a:effectLst/>
                <a:hlinkClick r:id="rId5"/>
              </a:rPr>
              <a:t>online remote-testing tool</a:t>
            </a:r>
            <a:r>
              <a:rPr kumimoji="0" lang="en-US" altLang="en-US" b="0" i="0" u="none" strike="noStrike" cap="none" normalizeH="0" baseline="0" dirty="0">
                <a:ln>
                  <a:noFill/>
                </a:ln>
                <a:solidFill>
                  <a:schemeClr val="tx1"/>
                </a:solidFill>
                <a:effectLst/>
              </a:rPr>
              <a:t> to set up written tasks for the participant. Then, the participant completes those tasks alone on her own time. The testing tool delivers the task instructions and any </a:t>
            </a:r>
            <a:r>
              <a:rPr kumimoji="0" lang="en-US" altLang="en-US" b="0" i="0" u="none" strike="noStrike" cap="none" normalizeH="0" baseline="0" dirty="0" err="1">
                <a:ln>
                  <a:noFill/>
                </a:ln>
                <a:solidFill>
                  <a:schemeClr val="tx1"/>
                </a:solidFill>
                <a:effectLst/>
              </a:rPr>
              <a:t>followup</a:t>
            </a:r>
            <a:r>
              <a:rPr kumimoji="0" lang="en-US" altLang="en-US" b="0" i="0" u="none" strike="noStrike" cap="none" normalizeH="0" baseline="0" dirty="0">
                <a:ln>
                  <a:noFill/>
                </a:ln>
                <a:solidFill>
                  <a:schemeClr val="tx1"/>
                </a:solidFill>
                <a:effectLst/>
              </a:rPr>
              <a:t> questions. After the participant completes her test, the researcher receives a recording of the session, along with metrics like task success.</a:t>
            </a:r>
          </a:p>
          <a:p>
            <a:endParaRPr lang="en-IN" dirty="0"/>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82</a:t>
            </a:fld>
            <a:endParaRPr lang="en-US" dirty="0"/>
          </a:p>
        </p:txBody>
      </p:sp>
      <p:sp>
        <p:nvSpPr>
          <p:cNvPr id="7" name="Rectangle 1">
            <a:extLst>
              <a:ext uri="{FF2B5EF4-FFF2-40B4-BE49-F238E27FC236}">
                <a16:creationId xmlns:a16="http://schemas.microsoft.com/office/drawing/2014/main" xmlns="" id="{A39E66FB-C5FD-A0A3-CFC6-84656FB7B4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0801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7F900-F815-EA38-216B-2B32951AF95E}"/>
              </a:ext>
            </a:extLst>
          </p:cNvPr>
          <p:cNvSpPr>
            <a:spLocks noGrp="1"/>
          </p:cNvSpPr>
          <p:nvPr>
            <p:ph type="title"/>
          </p:nvPr>
        </p:nvSpPr>
        <p:spPr/>
        <p:txBody>
          <a:bodyPr>
            <a:normAutofit/>
          </a:bodyPr>
          <a:lstStyle/>
          <a:p>
            <a:r>
              <a:rPr lang="en-IN" sz="4000" b="0" i="0" u="none" strike="noStrike" baseline="0" dirty="0">
                <a:latin typeface="ArialMT"/>
              </a:rPr>
              <a:t>Usability Testing</a:t>
            </a:r>
            <a:endParaRPr lang="en-IN" dirty="0"/>
          </a:p>
        </p:txBody>
      </p:sp>
      <p:sp>
        <p:nvSpPr>
          <p:cNvPr id="4" name="Date Placeholder 3">
            <a:extLst>
              <a:ext uri="{FF2B5EF4-FFF2-40B4-BE49-F238E27FC236}">
                <a16:creationId xmlns:a16="http://schemas.microsoft.com/office/drawing/2014/main" xmlns="" id="{4E25B19A-F9C1-CD92-D460-45A237EBE51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7BAA209-1D9E-C90C-27F3-BEE085F11F5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4FC98C5-05A0-9714-EC54-47599CB3CF6C}"/>
              </a:ext>
            </a:extLst>
          </p:cNvPr>
          <p:cNvSpPr>
            <a:spLocks noGrp="1"/>
          </p:cNvSpPr>
          <p:nvPr>
            <p:ph type="sldNum" sz="quarter" idx="12"/>
          </p:nvPr>
        </p:nvSpPr>
        <p:spPr/>
        <p:txBody>
          <a:bodyPr/>
          <a:lstStyle/>
          <a:p>
            <a:fld id="{C4FA3F07-B4E9-4FEB-BC07-B9713C186F28}" type="slidenum">
              <a:rPr lang="en-US" smtClean="0"/>
              <a:pPr/>
              <a:t>83</a:t>
            </a:fld>
            <a:endParaRPr lang="en-US" dirty="0"/>
          </a:p>
        </p:txBody>
      </p:sp>
      <p:sp>
        <p:nvSpPr>
          <p:cNvPr id="7" name="Rectangle 1">
            <a:extLst>
              <a:ext uri="{FF2B5EF4-FFF2-40B4-BE49-F238E27FC236}">
                <a16:creationId xmlns:a16="http://schemas.microsoft.com/office/drawing/2014/main" xmlns="" id="{A39E66FB-C5FD-A0A3-CFC6-84656FB7B43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xmlns="" id="{D4B7C53F-E4F4-D418-263F-3C4F73F5F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6553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370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0E25D-668A-AE6B-78FE-2B918A5CDED4}"/>
              </a:ext>
            </a:extLst>
          </p:cNvPr>
          <p:cNvSpPr>
            <a:spLocks noGrp="1"/>
          </p:cNvSpPr>
          <p:nvPr>
            <p:ph type="title"/>
          </p:nvPr>
        </p:nvSpPr>
        <p:spPr/>
        <p:txBody>
          <a:bodyPr>
            <a:normAutofit/>
          </a:bodyPr>
          <a:lstStyle/>
          <a:p>
            <a:r>
              <a:rPr lang="en-IN" b="1" i="0" dirty="0">
                <a:solidFill>
                  <a:srgbClr val="333333"/>
                </a:solidFill>
                <a:effectLst/>
                <a:latin typeface="Source Sans Variable"/>
              </a:rPr>
              <a:t>Cost of Usability Testing</a:t>
            </a:r>
            <a:endParaRPr lang="en-IN" dirty="0"/>
          </a:p>
        </p:txBody>
      </p:sp>
      <p:sp>
        <p:nvSpPr>
          <p:cNvPr id="3" name="Content Placeholder 2">
            <a:extLst>
              <a:ext uri="{FF2B5EF4-FFF2-40B4-BE49-F238E27FC236}">
                <a16:creationId xmlns:a16="http://schemas.microsoft.com/office/drawing/2014/main" xmlns="" id="{83C6991D-CFF3-D768-EED4-C47841AB89E4}"/>
              </a:ext>
            </a:extLst>
          </p:cNvPr>
          <p:cNvSpPr>
            <a:spLocks noGrp="1"/>
          </p:cNvSpPr>
          <p:nvPr>
            <p:ph idx="1"/>
          </p:nvPr>
        </p:nvSpPr>
        <p:spPr/>
        <p:txBody>
          <a:bodyPr/>
          <a:lstStyle/>
          <a:p>
            <a:pPr algn="l"/>
            <a:r>
              <a:rPr lang="en-US" sz="2400" b="0" i="0" dirty="0">
                <a:solidFill>
                  <a:srgbClr val="333333"/>
                </a:solidFill>
                <a:effectLst/>
              </a:rPr>
              <a:t>Simple, </a:t>
            </a:r>
            <a:r>
              <a:rPr lang="en-US" sz="2400" b="0" i="0" u="sng" dirty="0">
                <a:solidFill>
                  <a:srgbClr val="017698"/>
                </a:solidFill>
                <a:effectLst/>
                <a:hlinkClick r:id="rId2"/>
              </a:rPr>
              <a:t>“discount” usability</a:t>
            </a:r>
            <a:r>
              <a:rPr lang="en-US" sz="2400" b="0" i="0" dirty="0">
                <a:solidFill>
                  <a:srgbClr val="333333"/>
                </a:solidFill>
                <a:effectLst/>
              </a:rPr>
              <a:t> studies can be inexpensive, though you usually must pay a few hundred dollars as incentives to participants. The testing session can take place in a conference room, and the simplest study will take 3 days of your time (assuming that you have already learned how to do it, and you have access to participants):</a:t>
            </a:r>
          </a:p>
          <a:p>
            <a:pPr lvl="1">
              <a:buFont typeface="Arial" panose="020B0604020202020204" pitchFamily="34" charset="0"/>
              <a:buChar char="•"/>
            </a:pPr>
            <a:r>
              <a:rPr lang="en-US" sz="2400" b="0" i="0" dirty="0">
                <a:solidFill>
                  <a:srgbClr val="333333"/>
                </a:solidFill>
                <a:effectLst/>
              </a:rPr>
              <a:t>Day 1: Plan the study</a:t>
            </a:r>
          </a:p>
          <a:p>
            <a:pPr lvl="1">
              <a:buFont typeface="Arial" panose="020B0604020202020204" pitchFamily="34" charset="0"/>
              <a:buChar char="•"/>
            </a:pPr>
            <a:r>
              <a:rPr lang="en-US" sz="2400" b="0" i="0" dirty="0">
                <a:solidFill>
                  <a:srgbClr val="333333"/>
                </a:solidFill>
                <a:effectLst/>
              </a:rPr>
              <a:t>Day 2: Test the 5 users</a:t>
            </a:r>
          </a:p>
          <a:p>
            <a:pPr lvl="1">
              <a:buFont typeface="Arial" panose="020B0604020202020204" pitchFamily="34" charset="0"/>
              <a:buChar char="•"/>
            </a:pPr>
            <a:r>
              <a:rPr lang="en-US" sz="2400" b="0" i="0" dirty="0">
                <a:solidFill>
                  <a:srgbClr val="333333"/>
                </a:solidFill>
                <a:effectLst/>
              </a:rPr>
              <a:t>Day 3: Analyze the findings and convert them into redesign recommendations for the next iteration</a:t>
            </a:r>
          </a:p>
          <a:p>
            <a:pPr algn="l"/>
            <a:r>
              <a:rPr lang="en-US" sz="2400" b="0" i="0" dirty="0">
                <a:solidFill>
                  <a:srgbClr val="333333"/>
                </a:solidFill>
                <a:effectLst/>
              </a:rPr>
              <a:t>On the other hand, </a:t>
            </a:r>
            <a:r>
              <a:rPr lang="en-US" sz="2400" b="0" i="0" u="sng" dirty="0">
                <a:solidFill>
                  <a:srgbClr val="017698"/>
                </a:solidFill>
                <a:effectLst/>
                <a:hlinkClick r:id="rId3"/>
              </a:rPr>
              <a:t>more-expensive research</a:t>
            </a:r>
            <a:r>
              <a:rPr lang="en-US" sz="2400" b="0" i="0" dirty="0">
                <a:solidFill>
                  <a:srgbClr val="333333"/>
                </a:solidFill>
                <a:effectLst/>
              </a:rPr>
              <a:t> is sometimes required, and the cost can run into several hundred thousand dollars for the most elaborate studies.</a:t>
            </a:r>
          </a:p>
          <a:p>
            <a:endParaRPr lang="en-IN" dirty="0"/>
          </a:p>
        </p:txBody>
      </p:sp>
      <p:sp>
        <p:nvSpPr>
          <p:cNvPr id="4" name="Date Placeholder 3">
            <a:extLst>
              <a:ext uri="{FF2B5EF4-FFF2-40B4-BE49-F238E27FC236}">
                <a16:creationId xmlns:a16="http://schemas.microsoft.com/office/drawing/2014/main" xmlns="" id="{4F04A4EA-0875-C908-03F5-5C70BD4E6A6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0B53470-C334-2383-AC78-81AB78B3DCB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2EC114E-849D-C5AD-1D88-2681EF5CFE9A}"/>
              </a:ext>
            </a:extLst>
          </p:cNvPr>
          <p:cNvSpPr>
            <a:spLocks noGrp="1"/>
          </p:cNvSpPr>
          <p:nvPr>
            <p:ph type="sldNum" sz="quarter" idx="12"/>
          </p:nvPr>
        </p:nvSpPr>
        <p:spPr/>
        <p:txBody>
          <a:bodyPr/>
          <a:lstStyle/>
          <a:p>
            <a:fld id="{C4FA3F07-B4E9-4FEB-BC07-B9713C186F28}" type="slidenum">
              <a:rPr lang="en-US" smtClean="0"/>
              <a:pPr/>
              <a:t>84</a:t>
            </a:fld>
            <a:endParaRPr lang="en-US" dirty="0"/>
          </a:p>
        </p:txBody>
      </p:sp>
    </p:spTree>
    <p:extLst>
      <p:ext uri="{BB962C8B-B14F-4D97-AF65-F5344CB8AC3E}">
        <p14:creationId xmlns:p14="http://schemas.microsoft.com/office/powerpoint/2010/main" val="3537871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1" y="1371600"/>
            <a:ext cx="11915869" cy="4800600"/>
          </a:xfrm>
        </p:spPr>
        <p:txBody>
          <a:bodyPr>
            <a:normAutofit fontScale="92500" lnSpcReduction="10000"/>
          </a:bodyPr>
          <a:lstStyle/>
          <a:p>
            <a:pPr marL="0" indent="0">
              <a:buNone/>
            </a:pPr>
            <a:r>
              <a:rPr lang="en-US" sz="2400" b="1" i="0" u="none" strike="noStrike" baseline="0" dirty="0">
                <a:solidFill>
                  <a:srgbClr val="108AB2"/>
                </a:solidFill>
                <a:latin typeface="+mj-lt"/>
              </a:rPr>
              <a:t>An Example of Usability Testing: The iPad</a:t>
            </a:r>
          </a:p>
          <a:p>
            <a:pPr algn="l"/>
            <a:r>
              <a:rPr lang="en-US" b="0" i="0" u="none" strike="noStrike" baseline="0" dirty="0"/>
              <a:t>Usability specialists </a:t>
            </a:r>
            <a:r>
              <a:rPr lang="en-US" b="0" i="0" u="none" strike="noStrike" baseline="0" dirty="0" err="1"/>
              <a:t>Budiu</a:t>
            </a:r>
            <a:r>
              <a:rPr lang="en-US" b="0" i="0" u="none" strike="noStrike" baseline="0" dirty="0"/>
              <a:t> and Nielsen (2010) from the Nielsen Norman Group conducted a usability test of the websites and apps specific to the iPad. </a:t>
            </a:r>
          </a:p>
          <a:p>
            <a:pPr algn="l"/>
            <a:r>
              <a:rPr lang="en-US" b="0" i="0" u="none" strike="noStrike" baseline="0" dirty="0"/>
              <a:t>They wanted to understand how the interactions with the device affected people and to get feedback to their clients and developers as well as those who were eager to know if the iPad lived up to the hype – which was being reported at the time it came to market. </a:t>
            </a:r>
          </a:p>
          <a:p>
            <a:pPr algn="l"/>
            <a:r>
              <a:rPr lang="en-US" b="0" i="0" u="none" strike="noStrike" baseline="0" dirty="0"/>
              <a:t>They used two methods: usability testing with think-aloud in which users said what they were doing and thinking as they did it, and an expert review.</a:t>
            </a:r>
          </a:p>
          <a:p>
            <a:pPr algn="l"/>
            <a:r>
              <a:rPr lang="en-US" b="0" i="0" u="none" strike="noStrike" baseline="0" dirty="0"/>
              <a:t>A key question they asked was: ‘Are user expectations different for the iPad compared with the iPhone?’.</a:t>
            </a:r>
            <a:r>
              <a:rPr lang="en-IN" b="0" i="0" u="none" strike="noStrike" baseline="0" dirty="0"/>
              <a:t> A previous </a:t>
            </a:r>
            <a:r>
              <a:rPr lang="en-US" b="0" i="0" u="none" strike="noStrike" baseline="0" dirty="0"/>
              <a:t>study of the iPhone showed people preferred using apps than browsing the web because the latter was slow and cumbersome at that time. Would this be the same for the iPad, where the screen was larger and web pages were more similar to how they appeared on the laptops or desktop computers that most people were used to using?.</a:t>
            </a:r>
          </a:p>
          <a:p>
            <a:pPr algn="l"/>
            <a:r>
              <a:rPr lang="en-US" b="0" i="0" u="none" strike="noStrike" baseline="0" dirty="0" err="1"/>
              <a:t>Budiu</a:t>
            </a:r>
            <a:r>
              <a:rPr lang="en-US" b="0" i="0" u="none" strike="noStrike" baseline="0" dirty="0"/>
              <a:t> and Nielsen also hoped that their study would be able to address the question that many companies were considering at that time: whether it was worth developing specific websites for the iPad (in the way some companies were doing for smartphones) or would the desktop versions be acceptable when interacted with using the </a:t>
            </a:r>
            <a:r>
              <a:rPr lang="en-IN" b="0" i="0" u="none" strike="noStrike" baseline="0" dirty="0"/>
              <a:t>iPad multitouch interface.</a:t>
            </a:r>
            <a:endParaRPr lang="en-IN" sz="24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85</a:t>
            </a:fld>
            <a:endParaRPr lang="en-US" dirty="0"/>
          </a:p>
        </p:txBody>
      </p:sp>
    </p:spTree>
    <p:extLst>
      <p:ext uri="{BB962C8B-B14F-4D97-AF65-F5344CB8AC3E}">
        <p14:creationId xmlns:p14="http://schemas.microsoft.com/office/powerpoint/2010/main" val="2368264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1" y="1371600"/>
            <a:ext cx="11915869" cy="4800600"/>
          </a:xfrm>
        </p:spPr>
        <p:txBody>
          <a:bodyPr>
            <a:normAutofit fontScale="92500"/>
          </a:bodyPr>
          <a:lstStyle/>
          <a:p>
            <a:pPr marL="0" indent="0">
              <a:buNone/>
            </a:pPr>
            <a:r>
              <a:rPr lang="en-US" sz="2400" b="1" i="0" u="none" strike="noStrike" baseline="0" dirty="0">
                <a:solidFill>
                  <a:srgbClr val="108AB2"/>
                </a:solidFill>
                <a:latin typeface="+mj-lt"/>
              </a:rPr>
              <a:t>An Example of Usability Testing: The iPad</a:t>
            </a:r>
          </a:p>
          <a:p>
            <a:pPr algn="l"/>
            <a:r>
              <a:rPr lang="en-US" sz="2400" b="0" i="0" u="none" strike="noStrike" baseline="0" dirty="0"/>
              <a:t>The usability testing was carried out in two cities in the United States: Fremont, California, and Chicago. The test sessions were similar; the aim of both was to understand the typical usability issues that people encounter when using applications and accessing websites on the iPad. </a:t>
            </a:r>
          </a:p>
          <a:p>
            <a:pPr algn="l"/>
            <a:r>
              <a:rPr lang="en-US" sz="2400" b="0" i="0" u="none" strike="noStrike" baseline="0" dirty="0"/>
              <a:t>Seven</a:t>
            </a:r>
            <a:r>
              <a:rPr lang="en-US" sz="2400" dirty="0"/>
              <a:t> </a:t>
            </a:r>
            <a:r>
              <a:rPr lang="en-US" sz="2400" b="0" i="0" u="none" strike="noStrike" baseline="0" dirty="0"/>
              <a:t>participants were recruited: all were experienced iPhone users who had owned their phones for at least 3 months and who had used a variety of apps. One participant was also an iPad owner. One reason for selecting participants who used iPhones was because they would have previous experience of using apps and the web with a similar interaction style to the </a:t>
            </a:r>
            <a:r>
              <a:rPr lang="en-IN" sz="2400" b="0" i="0" u="none" strike="noStrike" baseline="0" dirty="0"/>
              <a:t>iPad.</a:t>
            </a:r>
          </a:p>
          <a:p>
            <a:pPr algn="l"/>
            <a:r>
              <a:rPr lang="en-US" sz="2400" b="0" i="0" u="none" strike="noStrike" baseline="0" dirty="0"/>
              <a:t>The participants were considered typical users. They varied in age and occupation. Two participants were in their 20s, three were in their 30s, one was in their 50s, and one in their 60s. Their occupations were: food server, paralegal, medical assistant, retired food driver, account rep, and homemaker. Three were males and four were females.</a:t>
            </a:r>
            <a:endParaRPr lang="en-IN" sz="28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86</a:t>
            </a:fld>
            <a:endParaRPr lang="en-US" dirty="0"/>
          </a:p>
        </p:txBody>
      </p:sp>
    </p:spTree>
    <p:extLst>
      <p:ext uri="{BB962C8B-B14F-4D97-AF65-F5344CB8AC3E}">
        <p14:creationId xmlns:p14="http://schemas.microsoft.com/office/powerpoint/2010/main" val="2014005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1" y="1371600"/>
            <a:ext cx="11915869" cy="4800600"/>
          </a:xfrm>
        </p:spPr>
        <p:txBody>
          <a:bodyPr>
            <a:normAutofit/>
          </a:bodyPr>
          <a:lstStyle/>
          <a:p>
            <a:pPr marL="0" indent="0">
              <a:buNone/>
            </a:pPr>
            <a:r>
              <a:rPr lang="en-US" sz="2400" b="1" i="0" u="none" strike="noStrike" baseline="0" dirty="0">
                <a:solidFill>
                  <a:srgbClr val="108AB2"/>
                </a:solidFill>
                <a:latin typeface="+mj-lt"/>
              </a:rPr>
              <a:t>An Example of Usability Testing: The iPad</a:t>
            </a:r>
          </a:p>
          <a:p>
            <a:pPr marL="0" indent="0" algn="l">
              <a:buNone/>
            </a:pPr>
            <a:r>
              <a:rPr lang="en-US" b="0" i="0" u="none" strike="noStrike" baseline="0" dirty="0"/>
              <a:t>Before taking part, the participants were asked to read and sign an informed consent form agreeing to the terms and conditions of the study. This form </a:t>
            </a:r>
            <a:r>
              <a:rPr lang="en-IN" b="0" i="0" u="none" strike="noStrike" baseline="0" dirty="0"/>
              <a:t>described:</a:t>
            </a:r>
          </a:p>
          <a:p>
            <a:pPr lvl="1"/>
            <a:r>
              <a:rPr lang="en-US" sz="2000" b="0" i="0" u="none" strike="noStrike" baseline="0" dirty="0"/>
              <a:t>what the participant would be asked to do;</a:t>
            </a:r>
          </a:p>
          <a:p>
            <a:pPr lvl="1"/>
            <a:r>
              <a:rPr lang="en-US" sz="2000" b="0" i="0" u="none" strike="noStrike" baseline="0" dirty="0"/>
              <a:t>the length of time needed for the study;</a:t>
            </a:r>
          </a:p>
          <a:p>
            <a:pPr lvl="1"/>
            <a:r>
              <a:rPr lang="en-US" sz="2000" b="0" i="0" u="none" strike="noStrike" baseline="0" dirty="0"/>
              <a:t>the compensation that would be offered for participating;</a:t>
            </a:r>
          </a:p>
          <a:p>
            <a:pPr lvl="1"/>
            <a:r>
              <a:rPr lang="en-US" sz="2000" b="0" i="0" u="none" strike="noStrike" baseline="0" dirty="0"/>
              <a:t>the participants’ right to withdraw from the study at any time;</a:t>
            </a:r>
          </a:p>
          <a:p>
            <a:pPr lvl="1"/>
            <a:r>
              <a:rPr lang="en-US" sz="2000" b="0" i="0" u="none" strike="noStrike" baseline="0" dirty="0"/>
              <a:t>a promise that the person's identity would not be disclosed; and</a:t>
            </a:r>
          </a:p>
          <a:p>
            <a:pPr lvl="1"/>
            <a:r>
              <a:rPr lang="en-US" sz="2000" b="0" i="0" u="none" strike="noStrike" baseline="0" dirty="0"/>
              <a:t>an agreement that the data collected would be confidential and would not be made available to marketers or anyone other than the evaluators.</a:t>
            </a:r>
            <a:endParaRPr lang="en-US" sz="20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87</a:t>
            </a:fld>
            <a:endParaRPr lang="en-US" dirty="0"/>
          </a:p>
        </p:txBody>
      </p:sp>
    </p:spTree>
    <p:extLst>
      <p:ext uri="{BB962C8B-B14F-4D97-AF65-F5344CB8AC3E}">
        <p14:creationId xmlns:p14="http://schemas.microsoft.com/office/powerpoint/2010/main" val="3466764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1" y="1371600"/>
            <a:ext cx="7343869" cy="4800600"/>
          </a:xfrm>
        </p:spPr>
        <p:txBody>
          <a:bodyPr>
            <a:normAutofit fontScale="92500" lnSpcReduction="20000"/>
          </a:bodyPr>
          <a:lstStyle/>
          <a:p>
            <a:pPr marL="0" indent="0">
              <a:buNone/>
            </a:pPr>
            <a:r>
              <a:rPr lang="en-US" sz="2400" b="1" i="0" u="none" strike="noStrike" baseline="0" dirty="0">
                <a:solidFill>
                  <a:srgbClr val="108AB2"/>
                </a:solidFill>
                <a:latin typeface="+mj-lt"/>
              </a:rPr>
              <a:t>An Example of Usability Testing</a:t>
            </a:r>
            <a:r>
              <a:rPr lang="en-US" sz="2400" b="1" dirty="0">
                <a:solidFill>
                  <a:srgbClr val="108AB2"/>
                </a:solidFill>
                <a:latin typeface="+mj-lt"/>
              </a:rPr>
              <a:t>: The iPad - </a:t>
            </a:r>
            <a:r>
              <a:rPr lang="en-IN" sz="2400" b="1" dirty="0">
                <a:solidFill>
                  <a:srgbClr val="108AB2"/>
                </a:solidFill>
                <a:latin typeface="+mj-lt"/>
              </a:rPr>
              <a:t>The Tests</a:t>
            </a:r>
          </a:p>
          <a:p>
            <a:pPr algn="just"/>
            <a:r>
              <a:rPr lang="en-US" sz="1900" b="0" i="0" u="none" strike="noStrike" baseline="0" dirty="0">
                <a:solidFill>
                  <a:srgbClr val="000000"/>
                </a:solidFill>
              </a:rPr>
              <a:t>The session started with participants being invited to explore any application they found interesting on the iPad. They were asked to comment on what they were looking for or reading, what they liked and disliked about a site, and what made it easy or difficult to carry out a task. </a:t>
            </a:r>
          </a:p>
          <a:p>
            <a:pPr algn="just"/>
            <a:r>
              <a:rPr lang="en-US" sz="1900" b="0" i="0" u="none" strike="noStrike" baseline="0" dirty="0">
                <a:solidFill>
                  <a:srgbClr val="000000"/>
                </a:solidFill>
              </a:rPr>
              <a:t>A moderator sat next to each participant and observed and took notes. The sessions were video recorded and lasted about 90 minutes. Participants worked on their own.</a:t>
            </a:r>
          </a:p>
          <a:p>
            <a:pPr algn="just"/>
            <a:r>
              <a:rPr lang="en-US" sz="1900" b="0" i="0" u="none" strike="noStrike" baseline="0" dirty="0">
                <a:solidFill>
                  <a:srgbClr val="000000"/>
                </a:solidFill>
              </a:rPr>
              <a:t>After exploring the iPad they were asked by the evaluator to open specific apps or websites and to explore them, then carry out one or more tasks as they would if they were on their own. </a:t>
            </a:r>
          </a:p>
          <a:p>
            <a:pPr algn="just"/>
            <a:r>
              <a:rPr lang="en-US" sz="1900" b="0" i="0" u="none" strike="noStrike" baseline="0" dirty="0">
                <a:solidFill>
                  <a:srgbClr val="000000"/>
                </a:solidFill>
              </a:rPr>
              <a:t>Each was assigned the tasks in a randomized order. All the apps that were tested were designed specifically for the iPad, but for some tasks the users were asked to do the same task on a website that was not specifically designed for the iPad. For these tasks, the evaluators took care to balance the presentation order so that the app would be first for some participants and the website would be first for others. Over 60 tasks were chosen from over 32 different sites. Examples are shown in </a:t>
            </a:r>
            <a:r>
              <a:rPr lang="en-US" sz="1900" b="0" i="0" u="none" strike="noStrike" baseline="0" dirty="0">
                <a:solidFill>
                  <a:srgbClr val="0000FF"/>
                </a:solidFill>
              </a:rPr>
              <a:t>Table</a:t>
            </a:r>
            <a:r>
              <a:rPr lang="en-US" sz="2200" b="0" i="0" u="none" strike="noStrike" baseline="0" dirty="0"/>
              <a:t>.</a:t>
            </a:r>
            <a:endParaRPr lang="en-US" sz="22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88</a:t>
            </a:fld>
            <a:endParaRPr lang="en-US" dirty="0"/>
          </a:p>
        </p:txBody>
      </p:sp>
      <p:pic>
        <p:nvPicPr>
          <p:cNvPr id="8" name="Picture 7">
            <a:extLst>
              <a:ext uri="{FF2B5EF4-FFF2-40B4-BE49-F238E27FC236}">
                <a16:creationId xmlns:a16="http://schemas.microsoft.com/office/drawing/2014/main" xmlns="" id="{3E9ED876-17C4-376C-B9B9-BAE061CE0D26}"/>
              </a:ext>
            </a:extLst>
          </p:cNvPr>
          <p:cNvPicPr>
            <a:picLocks noChangeAspect="1"/>
          </p:cNvPicPr>
          <p:nvPr/>
        </p:nvPicPr>
        <p:blipFill>
          <a:blip r:embed="rId2"/>
          <a:stretch>
            <a:fillRect/>
          </a:stretch>
        </p:blipFill>
        <p:spPr>
          <a:xfrm>
            <a:off x="7467600" y="1371600"/>
            <a:ext cx="4724400" cy="4800600"/>
          </a:xfrm>
          <a:prstGeom prst="rect">
            <a:avLst/>
          </a:prstGeom>
        </p:spPr>
      </p:pic>
    </p:spTree>
    <p:extLst>
      <p:ext uri="{BB962C8B-B14F-4D97-AF65-F5344CB8AC3E}">
        <p14:creationId xmlns:p14="http://schemas.microsoft.com/office/powerpoint/2010/main" val="2030353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1" y="1371600"/>
            <a:ext cx="7724646" cy="4800600"/>
          </a:xfrm>
        </p:spPr>
        <p:txBody>
          <a:bodyPr>
            <a:normAutofit/>
          </a:bodyPr>
          <a:lstStyle/>
          <a:p>
            <a:pPr marL="0" indent="0" algn="l">
              <a:buNone/>
            </a:pPr>
            <a:r>
              <a:rPr lang="en-US" sz="2400" b="1" i="0" u="none" strike="noStrike" baseline="0" dirty="0">
                <a:solidFill>
                  <a:srgbClr val="108AB2"/>
                </a:solidFill>
                <a:latin typeface="+mj-lt"/>
              </a:rPr>
              <a:t>An Example of Usability Testing</a:t>
            </a:r>
            <a:r>
              <a:rPr lang="en-US" sz="2400" b="1" dirty="0">
                <a:solidFill>
                  <a:srgbClr val="108AB2"/>
                </a:solidFill>
                <a:latin typeface="+mj-lt"/>
              </a:rPr>
              <a:t>: The iPad - </a:t>
            </a:r>
            <a:r>
              <a:rPr lang="en-IN" sz="2400" b="1" dirty="0">
                <a:solidFill>
                  <a:srgbClr val="108AB2"/>
                </a:solidFill>
                <a:latin typeface="+mj-lt"/>
              </a:rPr>
              <a:t>The Equipment</a:t>
            </a:r>
          </a:p>
          <a:p>
            <a:pPr algn="l"/>
            <a:r>
              <a:rPr lang="en-US" b="0" i="0" u="none" strike="noStrike" baseline="0" dirty="0">
                <a:solidFill>
                  <a:srgbClr val="000000"/>
                </a:solidFill>
              </a:rPr>
              <a:t>The testing was done using a setup similar to the mobile usability kit shown in </a:t>
            </a:r>
            <a:r>
              <a:rPr lang="en-US" b="0" i="0" u="none" strike="noStrike" baseline="0" dirty="0">
                <a:solidFill>
                  <a:srgbClr val="0000FF"/>
                </a:solidFill>
              </a:rPr>
              <a:t>Figure</a:t>
            </a:r>
            <a:r>
              <a:rPr lang="en-US" b="0" i="0" u="none" strike="noStrike" baseline="0" dirty="0">
                <a:solidFill>
                  <a:srgbClr val="000000"/>
                </a:solidFill>
              </a:rPr>
              <a:t>. </a:t>
            </a:r>
          </a:p>
          <a:p>
            <a:pPr algn="l"/>
            <a:r>
              <a:rPr lang="en-US" b="0" i="0" u="none" strike="noStrike" baseline="0" dirty="0">
                <a:solidFill>
                  <a:srgbClr val="000000"/>
                </a:solidFill>
              </a:rPr>
              <a:t>A camera recorded the participant's interactions and gestures when using the iPad and streamed the recording to a laptop computer. </a:t>
            </a:r>
          </a:p>
          <a:p>
            <a:pPr algn="l"/>
            <a:r>
              <a:rPr lang="en-US" b="0" i="0" u="none" strike="noStrike" baseline="0" dirty="0">
                <a:solidFill>
                  <a:srgbClr val="000000"/>
                </a:solidFill>
              </a:rPr>
              <a:t>A webcam was also used to record the expressions on the participants’ faces and their think-aloud commentary. The laptop ran a software called Morae, which synchronized these two data streams. Up to three observers (including</a:t>
            </a:r>
          </a:p>
          <a:p>
            <a:pPr algn="l"/>
            <a:r>
              <a:rPr lang="en-US" b="0" i="0" u="none" strike="noStrike" baseline="0" dirty="0">
                <a:solidFill>
                  <a:srgbClr val="000000"/>
                </a:solidFill>
              </a:rPr>
              <a:t>the moderator sitting next to the participant) watched the video streams (rather than observing the participant directly) on their laptops situated on the table – meaning they did not have to invade the participants’ personal space.</a:t>
            </a:r>
            <a:endParaRPr lang="en-US" sz="24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89</a:t>
            </a:fld>
            <a:endParaRPr lang="en-US" dirty="0"/>
          </a:p>
        </p:txBody>
      </p:sp>
      <p:pic>
        <p:nvPicPr>
          <p:cNvPr id="9" name="Picture 8">
            <a:extLst>
              <a:ext uri="{FF2B5EF4-FFF2-40B4-BE49-F238E27FC236}">
                <a16:creationId xmlns:a16="http://schemas.microsoft.com/office/drawing/2014/main" xmlns="" id="{C49BE7D9-A8A8-9972-5196-1D9E9D3A5CC1}"/>
              </a:ext>
            </a:extLst>
          </p:cNvPr>
          <p:cNvPicPr>
            <a:picLocks noChangeAspect="1"/>
          </p:cNvPicPr>
          <p:nvPr/>
        </p:nvPicPr>
        <p:blipFill>
          <a:blip r:embed="rId2"/>
          <a:stretch>
            <a:fillRect/>
          </a:stretch>
        </p:blipFill>
        <p:spPr>
          <a:xfrm>
            <a:off x="7848377" y="1648425"/>
            <a:ext cx="4343623" cy="4295175"/>
          </a:xfrm>
          <a:prstGeom prst="rect">
            <a:avLst/>
          </a:prstGeom>
        </p:spPr>
      </p:pic>
    </p:spTree>
    <p:extLst>
      <p:ext uri="{BB962C8B-B14F-4D97-AF65-F5344CB8AC3E}">
        <p14:creationId xmlns:p14="http://schemas.microsoft.com/office/powerpoint/2010/main" val="79539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0A543-9E39-DDC2-7D16-8F9F03D9DFE0}"/>
              </a:ext>
            </a:extLst>
          </p:cNvPr>
          <p:cNvSpPr>
            <a:spLocks noGrp="1"/>
          </p:cNvSpPr>
          <p:nvPr>
            <p:ph type="title"/>
          </p:nvPr>
        </p:nvSpPr>
        <p:spPr/>
        <p:txBody>
          <a:bodyPr/>
          <a:lstStyle/>
          <a:p>
            <a:r>
              <a:rPr lang="en-IN" dirty="0"/>
              <a:t>What is Requirement ?</a:t>
            </a:r>
          </a:p>
        </p:txBody>
      </p:sp>
      <p:sp>
        <p:nvSpPr>
          <p:cNvPr id="3" name="Content Placeholder 2">
            <a:extLst>
              <a:ext uri="{FF2B5EF4-FFF2-40B4-BE49-F238E27FC236}">
                <a16:creationId xmlns:a16="http://schemas.microsoft.com/office/drawing/2014/main" xmlns="" id="{C87E26A5-5506-2C56-EF9F-797BD6BBF9B6}"/>
              </a:ext>
            </a:extLst>
          </p:cNvPr>
          <p:cNvSpPr>
            <a:spLocks noGrp="1"/>
          </p:cNvSpPr>
          <p:nvPr>
            <p:ph idx="1"/>
          </p:nvPr>
        </p:nvSpPr>
        <p:spPr/>
        <p:txBody>
          <a:bodyPr>
            <a:normAutofit/>
          </a:bodyPr>
          <a:lstStyle/>
          <a:p>
            <a:pPr algn="l"/>
            <a:r>
              <a:rPr lang="en-US" sz="2400" b="0" i="0" u="none" strike="noStrike" baseline="0" dirty="0">
                <a:solidFill>
                  <a:srgbClr val="00B0F0"/>
                </a:solidFill>
              </a:rPr>
              <a:t>Functional requirements capture what the product should do</a:t>
            </a:r>
            <a:r>
              <a:rPr lang="en-US" sz="2400" b="0" i="0" u="none" strike="noStrike" baseline="0" dirty="0"/>
              <a:t>. For example, a functional requirement for a robot working in a car assembly plant might be that it should be able to accurately place and weld together the correct pieces of metal. Understanding the functional requirements for an interactive </a:t>
            </a:r>
            <a:r>
              <a:rPr lang="en-IN" sz="2400" b="0" i="0" u="none" strike="noStrike" baseline="0" dirty="0"/>
              <a:t>product is fundamental.</a:t>
            </a:r>
          </a:p>
          <a:p>
            <a:pPr algn="l"/>
            <a:r>
              <a:rPr lang="en-US" sz="2400" b="0" i="0" u="none" strike="noStrike" baseline="0" dirty="0">
                <a:solidFill>
                  <a:srgbClr val="00B0F0"/>
                </a:solidFill>
              </a:rPr>
              <a:t>Data requirements capture the type, volatility, size/amount, persistence, accuracy, and value of the required data. </a:t>
            </a:r>
            <a:r>
              <a:rPr lang="en-US" sz="2400" b="0" i="0" u="none" strike="noStrike" baseline="0" dirty="0"/>
              <a:t>All interactive products have to handle some data. For example, if the system under consideration is a share-dealing application, then the data must be up-to-date and accurate and is likely to change many times a day. In the personal banking domain, data must be accurate, must persist over many months and probably years, and there is likely to be a lot of it.</a:t>
            </a:r>
          </a:p>
          <a:p>
            <a:endParaRPr lang="en-IN" dirty="0"/>
          </a:p>
        </p:txBody>
      </p:sp>
      <p:sp>
        <p:nvSpPr>
          <p:cNvPr id="4" name="Date Placeholder 3">
            <a:extLst>
              <a:ext uri="{FF2B5EF4-FFF2-40B4-BE49-F238E27FC236}">
                <a16:creationId xmlns:a16="http://schemas.microsoft.com/office/drawing/2014/main" xmlns="" id="{4B1D2A58-94E1-398A-10DA-AA4565E788D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9E86647-3317-8349-23EE-4381994A39E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08A7918-612D-FAB1-5CEA-4229E25B6219}"/>
              </a:ext>
            </a:extLst>
          </p:cNvPr>
          <p:cNvSpPr>
            <a:spLocks noGrp="1"/>
          </p:cNvSpPr>
          <p:nvPr>
            <p:ph type="sldNum" sz="quarter" idx="12"/>
          </p:nvPr>
        </p:nvSpPr>
        <p:spPr/>
        <p:txBody>
          <a:bodyPr/>
          <a:lstStyle/>
          <a:p>
            <a:fld id="{C4FA3F07-B4E9-4FEB-BC07-B9713C186F28}" type="slidenum">
              <a:rPr lang="en-US" smtClean="0"/>
              <a:pPr/>
              <a:t>9</a:t>
            </a:fld>
            <a:endParaRPr lang="en-US" dirty="0"/>
          </a:p>
        </p:txBody>
      </p:sp>
    </p:spTree>
    <p:extLst>
      <p:ext uri="{BB962C8B-B14F-4D97-AF65-F5344CB8AC3E}">
        <p14:creationId xmlns:p14="http://schemas.microsoft.com/office/powerpoint/2010/main" val="634543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0" y="1371600"/>
            <a:ext cx="11839669" cy="4800600"/>
          </a:xfrm>
        </p:spPr>
        <p:txBody>
          <a:bodyPr>
            <a:normAutofit lnSpcReduction="10000"/>
          </a:bodyPr>
          <a:lstStyle/>
          <a:p>
            <a:pPr marL="0" indent="0" algn="l">
              <a:buNone/>
            </a:pPr>
            <a:r>
              <a:rPr lang="en-US" sz="2400" b="1" i="0" u="none" strike="noStrike" baseline="0" dirty="0">
                <a:solidFill>
                  <a:srgbClr val="108AB2"/>
                </a:solidFill>
                <a:latin typeface="+mj-lt"/>
              </a:rPr>
              <a:t>An Example of Usability Testing</a:t>
            </a:r>
            <a:r>
              <a:rPr lang="en-US" sz="2400" b="1" dirty="0">
                <a:solidFill>
                  <a:srgbClr val="108AB2"/>
                </a:solidFill>
                <a:latin typeface="+mj-lt"/>
              </a:rPr>
              <a:t>: The iPad - </a:t>
            </a:r>
            <a:r>
              <a:rPr lang="en-IN" sz="2400" b="1" dirty="0">
                <a:solidFill>
                  <a:srgbClr val="108AB2"/>
                </a:solidFill>
                <a:latin typeface="+mj-lt"/>
              </a:rPr>
              <a:t>Usability Problems</a:t>
            </a:r>
          </a:p>
          <a:p>
            <a:pPr algn="l"/>
            <a:r>
              <a:rPr lang="en-US" sz="1800" b="0" i="0" u="none" strike="noStrike" baseline="0" dirty="0"/>
              <a:t>The main findings from the study showed that the participants were able to interact with websites on the iPad but that it was not optimal. For example, links on the pages were often too small to tap on reliably and the fonts were sometimes difficult to read. </a:t>
            </a:r>
          </a:p>
          <a:p>
            <a:pPr algn="l"/>
            <a:r>
              <a:rPr lang="en-US" sz="1800" b="0" i="0" u="none" strike="noStrike" baseline="0" dirty="0"/>
              <a:t>The various usability problems identified in the study were classified according to a number of well-known interaction design principles and concepts, including:</a:t>
            </a:r>
          </a:p>
          <a:p>
            <a:pPr lvl="1"/>
            <a:r>
              <a:rPr lang="en-US" b="0" i="0" u="none" strike="noStrike" baseline="0" dirty="0"/>
              <a:t> mental models, </a:t>
            </a:r>
          </a:p>
          <a:p>
            <a:pPr lvl="1"/>
            <a:r>
              <a:rPr lang="en-US" b="0" i="0" u="none" strike="noStrike" baseline="0" dirty="0"/>
              <a:t>navigation, </a:t>
            </a:r>
          </a:p>
          <a:p>
            <a:pPr lvl="1"/>
            <a:r>
              <a:rPr lang="en-US" b="0" i="0" u="none" strike="noStrike" baseline="0" dirty="0"/>
              <a:t>the quality of images, </a:t>
            </a:r>
          </a:p>
          <a:p>
            <a:pPr lvl="1"/>
            <a:r>
              <a:rPr lang="en-US" b="0" i="0" u="none" strike="noStrike" baseline="0" dirty="0"/>
              <a:t>problems with using a touch screen with small target areas, </a:t>
            </a:r>
          </a:p>
          <a:p>
            <a:pPr lvl="1"/>
            <a:r>
              <a:rPr lang="en-US" b="0" i="0" u="none" strike="noStrike" baseline="0" dirty="0"/>
              <a:t>lack of affordances, </a:t>
            </a:r>
          </a:p>
          <a:p>
            <a:pPr lvl="1"/>
            <a:r>
              <a:rPr lang="en-US" b="0" i="0" u="none" strike="noStrike" baseline="0" dirty="0"/>
              <a:t>getting lost in the application, </a:t>
            </a:r>
          </a:p>
          <a:p>
            <a:pPr lvl="1"/>
            <a:r>
              <a:rPr lang="en-US" b="0" i="0" u="none" strike="noStrike" baseline="0" dirty="0"/>
              <a:t>the effects of changing orientations, </a:t>
            </a:r>
          </a:p>
          <a:p>
            <a:pPr lvl="1"/>
            <a:r>
              <a:rPr lang="en-US" b="0" i="0" u="none" strike="noStrike" baseline="0" dirty="0"/>
              <a:t>working memory, and </a:t>
            </a:r>
          </a:p>
          <a:p>
            <a:pPr lvl="1"/>
            <a:r>
              <a:rPr lang="en-US" b="0" i="0" u="none" strike="noStrike" baseline="0" dirty="0"/>
              <a:t>the feedback that they received.</a:t>
            </a:r>
            <a:endParaRPr lang="en-US"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90</a:t>
            </a:fld>
            <a:endParaRPr lang="en-US" dirty="0"/>
          </a:p>
        </p:txBody>
      </p:sp>
    </p:spTree>
    <p:extLst>
      <p:ext uri="{BB962C8B-B14F-4D97-AF65-F5344CB8AC3E}">
        <p14:creationId xmlns:p14="http://schemas.microsoft.com/office/powerpoint/2010/main" val="1548959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0" y="1371600"/>
            <a:ext cx="11839669" cy="4800600"/>
          </a:xfrm>
        </p:spPr>
        <p:txBody>
          <a:bodyPr>
            <a:normAutofit fontScale="92500" lnSpcReduction="20000"/>
          </a:bodyPr>
          <a:lstStyle/>
          <a:p>
            <a:pPr marL="0" indent="0" algn="l">
              <a:buNone/>
            </a:pPr>
            <a:r>
              <a:rPr lang="en-US" sz="2400" b="1" i="0" u="none" strike="noStrike" baseline="0" dirty="0">
                <a:solidFill>
                  <a:srgbClr val="108AB2"/>
                </a:solidFill>
                <a:latin typeface="+mj-lt"/>
              </a:rPr>
              <a:t>An Example of Usability Testing</a:t>
            </a:r>
            <a:r>
              <a:rPr lang="en-US" sz="2400" b="1" dirty="0">
                <a:solidFill>
                  <a:srgbClr val="108AB2"/>
                </a:solidFill>
                <a:latin typeface="+mj-lt"/>
              </a:rPr>
              <a:t>: The iPad - </a:t>
            </a:r>
            <a:r>
              <a:rPr lang="en-IN" sz="2400" b="1" dirty="0">
                <a:solidFill>
                  <a:srgbClr val="108AB2"/>
                </a:solidFill>
                <a:latin typeface="+mj-lt"/>
              </a:rPr>
              <a:t>Usability Problems</a:t>
            </a:r>
          </a:p>
          <a:p>
            <a:pPr algn="l"/>
            <a:r>
              <a:rPr lang="en-US" b="0" i="0" u="none" strike="noStrike" baseline="0" dirty="0"/>
              <a:t>An example of a navigation problem identified during the evaluation was that when the cover of Time magazine appeared on the iPad, it didn't contain any hyperlinks. The contents page did but it was not easily accessible. In order to access it, users first had to tap the screen to reveal the controls at the bottom, then select the Contents button to display the contents carousel, and then select the contents page in the carousel.</a:t>
            </a:r>
          </a:p>
          <a:p>
            <a:pPr algn="l"/>
            <a:r>
              <a:rPr lang="en-US" b="0" i="0" u="none" strike="noStrike" baseline="0" dirty="0"/>
              <a:t>Another problem they identified was that the participants sometimes did not know where to tap on the iPad to select options such as buttons and menus. It should be obvious from the affordances of an interface as to where they are and how to select them. However, the evaluators found that in many cases the participants repeatedly tapped the iPad interface in order to initiate an action, such as when trying to select an option from a menu.</a:t>
            </a:r>
          </a:p>
          <a:p>
            <a:pPr algn="l"/>
            <a:r>
              <a:rPr lang="en-US" b="0" i="0" u="none" strike="noStrike" baseline="0" dirty="0"/>
              <a:t>Getting lost in an application is an old but important problem for designers of digital products and some participants got lost because they tapped the iPad too much and could not find a back button and could not get themselves back to the home page. </a:t>
            </a:r>
          </a:p>
          <a:p>
            <a:pPr algn="l"/>
            <a:r>
              <a:rPr lang="en-US" b="0" i="0" u="none" strike="noStrike" baseline="0" dirty="0"/>
              <a:t>One participant said “ . . . I like having everything there [on the home page]. That's just how my brain works” (</a:t>
            </a:r>
            <a:r>
              <a:rPr lang="en-US" b="0" i="0" u="none" strike="noStrike" baseline="0" dirty="0" err="1"/>
              <a:t>Budiu</a:t>
            </a:r>
            <a:r>
              <a:rPr lang="en-US" b="0" i="0" u="none" strike="noStrike" baseline="0" dirty="0"/>
              <a:t> and Nielsen, 2010, p. 58). </a:t>
            </a:r>
          </a:p>
          <a:p>
            <a:pPr algn="l"/>
            <a:r>
              <a:rPr lang="en-US" b="0" i="0" u="none" strike="noStrike" baseline="0" dirty="0"/>
              <a:t>Other problems arose because applications appeared differently in the two views possible on the iPad: portrait and landscape. More information was provided by some app developers in the horizontal (landscape) view than in the vertical (portrait) view, which caused problems </a:t>
            </a:r>
            <a:r>
              <a:rPr lang="en-IN" b="0" i="0" u="none" strike="noStrike" baseline="0" dirty="0"/>
              <a:t>for some participants.</a:t>
            </a:r>
            <a:endParaRPr lang="en-US" sz="24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91</a:t>
            </a:fld>
            <a:endParaRPr lang="en-US" dirty="0"/>
          </a:p>
        </p:txBody>
      </p:sp>
    </p:spTree>
    <p:extLst>
      <p:ext uri="{BB962C8B-B14F-4D97-AF65-F5344CB8AC3E}">
        <p14:creationId xmlns:p14="http://schemas.microsoft.com/office/powerpoint/2010/main" val="2747999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E7459-B320-0B51-3E07-B199F883D680}"/>
              </a:ext>
            </a:extLst>
          </p:cNvPr>
          <p:cNvSpPr>
            <a:spLocks noGrp="1"/>
          </p:cNvSpPr>
          <p:nvPr>
            <p:ph type="title"/>
          </p:nvPr>
        </p:nvSpPr>
        <p:spPr/>
        <p:txBody>
          <a:bodyPr/>
          <a:lstStyle/>
          <a:p>
            <a:r>
              <a:rPr lang="en-IN" sz="4000" b="0" i="0" u="none" strike="noStrike" baseline="0" dirty="0">
                <a:latin typeface="ArialMT"/>
              </a:rPr>
              <a:t>Usability Testing</a:t>
            </a:r>
            <a:endParaRPr lang="en-IN" dirty="0"/>
          </a:p>
        </p:txBody>
      </p:sp>
      <p:sp>
        <p:nvSpPr>
          <p:cNvPr id="3" name="Content Placeholder 2">
            <a:extLst>
              <a:ext uri="{FF2B5EF4-FFF2-40B4-BE49-F238E27FC236}">
                <a16:creationId xmlns:a16="http://schemas.microsoft.com/office/drawing/2014/main" xmlns="" id="{2494A9F7-436F-17D1-D874-333FC47A6646}"/>
              </a:ext>
            </a:extLst>
          </p:cNvPr>
          <p:cNvSpPr>
            <a:spLocks noGrp="1"/>
          </p:cNvSpPr>
          <p:nvPr>
            <p:ph idx="1"/>
          </p:nvPr>
        </p:nvSpPr>
        <p:spPr>
          <a:xfrm>
            <a:off x="123730" y="1371600"/>
            <a:ext cx="11839669" cy="4800600"/>
          </a:xfrm>
        </p:spPr>
        <p:txBody>
          <a:bodyPr>
            <a:normAutofit/>
          </a:bodyPr>
          <a:lstStyle/>
          <a:p>
            <a:pPr marL="0" indent="0" algn="l">
              <a:buNone/>
            </a:pPr>
            <a:r>
              <a:rPr lang="en-US" sz="2400" b="1" i="0" u="none" strike="noStrike" baseline="0" dirty="0">
                <a:solidFill>
                  <a:srgbClr val="108AB2"/>
                </a:solidFill>
                <a:latin typeface="+mj-lt"/>
              </a:rPr>
              <a:t>An Example of Usability Testing</a:t>
            </a:r>
            <a:r>
              <a:rPr lang="en-US" sz="2400" b="1" dirty="0">
                <a:solidFill>
                  <a:srgbClr val="108AB2"/>
                </a:solidFill>
                <a:latin typeface="+mj-lt"/>
              </a:rPr>
              <a:t>: The iPad - Interpreting and Presenting the Data</a:t>
            </a:r>
          </a:p>
          <a:p>
            <a:pPr algn="l"/>
            <a:r>
              <a:rPr lang="en-US" b="0" i="0" u="none" strike="noStrike" baseline="0" dirty="0"/>
              <a:t>Based on the findings of their study, </a:t>
            </a:r>
            <a:r>
              <a:rPr lang="en-US" b="0" i="0" u="none" strike="noStrike" baseline="0" dirty="0" err="1"/>
              <a:t>Budiu</a:t>
            </a:r>
            <a:r>
              <a:rPr lang="en-US" b="0" i="0" u="none" strike="noStrike" baseline="0" dirty="0"/>
              <a:t> and Nielsen made a number of recommendations, including supporting standard navigation. The results of the study were written up as a report that was made </a:t>
            </a:r>
            <a:r>
              <a:rPr lang="en-US" b="0" i="0" u="none" strike="noStrike" baseline="0" dirty="0" err="1"/>
              <a:t>publically</a:t>
            </a:r>
            <a:r>
              <a:rPr lang="en-US" b="0" i="0" u="none" strike="noStrike" baseline="0" dirty="0"/>
              <a:t> available to app developers and the general public (it is available from www.nngroup.com). </a:t>
            </a:r>
          </a:p>
          <a:p>
            <a:pPr algn="l"/>
            <a:r>
              <a:rPr lang="en-US" b="0" i="0" u="none" strike="noStrike" baseline="0" dirty="0"/>
              <a:t>It provided a summary of key findings for the general public as well as specific details of the problems the participants had with the iPad so that developers could decide whether to make specific websites and apps for the iPad.</a:t>
            </a:r>
          </a:p>
          <a:p>
            <a:pPr algn="l"/>
            <a:r>
              <a:rPr lang="en-US" b="0" i="0" u="none" strike="noStrike" baseline="0" dirty="0"/>
              <a:t>While revealing how usable websites and apps are on the iPad, the usability testing was not able to reveal how they will be used in people’s everyday lives. This would require an in-the-wild study where observations are made of how people use them in their own homes and when traveling.</a:t>
            </a:r>
            <a:endParaRPr lang="en-US" sz="2400" dirty="0"/>
          </a:p>
        </p:txBody>
      </p:sp>
      <p:sp>
        <p:nvSpPr>
          <p:cNvPr id="4" name="Date Placeholder 3">
            <a:extLst>
              <a:ext uri="{FF2B5EF4-FFF2-40B4-BE49-F238E27FC236}">
                <a16:creationId xmlns:a16="http://schemas.microsoft.com/office/drawing/2014/main" xmlns="" id="{17818694-F8AC-4394-2F66-ABAF983F2F0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EB4C43-DB44-C0D7-9300-96C5F69D8DA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D552797-5236-46CB-F912-6FF2AE4F502D}"/>
              </a:ext>
            </a:extLst>
          </p:cNvPr>
          <p:cNvSpPr>
            <a:spLocks noGrp="1"/>
          </p:cNvSpPr>
          <p:nvPr>
            <p:ph type="sldNum" sz="quarter" idx="12"/>
          </p:nvPr>
        </p:nvSpPr>
        <p:spPr/>
        <p:txBody>
          <a:bodyPr/>
          <a:lstStyle/>
          <a:p>
            <a:fld id="{C4FA3F07-B4E9-4FEB-BC07-B9713C186F28}" type="slidenum">
              <a:rPr lang="en-US" smtClean="0"/>
              <a:pPr/>
              <a:t>92</a:t>
            </a:fld>
            <a:endParaRPr lang="en-US" dirty="0"/>
          </a:p>
        </p:txBody>
      </p:sp>
    </p:spTree>
    <p:extLst>
      <p:ext uri="{BB962C8B-B14F-4D97-AF65-F5344CB8AC3E}">
        <p14:creationId xmlns:p14="http://schemas.microsoft.com/office/powerpoint/2010/main" val="1935966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 and WIL Scenario</a:t>
            </a:r>
          </a:p>
        </p:txBody>
      </p:sp>
      <p:sp>
        <p:nvSpPr>
          <p:cNvPr id="3" name="Content Placeholder 2"/>
          <p:cNvSpPr>
            <a:spLocks noGrp="1"/>
          </p:cNvSpPr>
          <p:nvPr>
            <p:ph idx="1"/>
          </p:nvPr>
        </p:nvSpPr>
        <p:spPr/>
        <p:txBody>
          <a:bodyPr>
            <a:normAutofit/>
          </a:bodyPr>
          <a:lstStyle/>
          <a:p>
            <a:pPr marL="0" indent="0" algn="l">
              <a:buNone/>
            </a:pPr>
            <a:endParaRPr lang="en-US" sz="2000"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93</a:t>
            </a:fld>
            <a:endParaRPr lang="en-US" dirty="0"/>
          </a:p>
        </p:txBody>
      </p:sp>
    </p:spTree>
    <p:extLst>
      <p:ext uri="{BB962C8B-B14F-4D97-AF65-F5344CB8AC3E}">
        <p14:creationId xmlns:p14="http://schemas.microsoft.com/office/powerpoint/2010/main" val="41752560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94</a:t>
            </a:fld>
            <a:endParaRPr lang="en-US" dirty="0"/>
          </a:p>
        </p:txBody>
      </p:sp>
    </p:spTree>
    <p:extLst>
      <p:ext uri="{BB962C8B-B14F-4D97-AF65-F5344CB8AC3E}">
        <p14:creationId xmlns:p14="http://schemas.microsoft.com/office/powerpoint/2010/main" val="3792275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95</a:t>
            </a:fld>
            <a:endParaRPr lang="en-US" dirty="0"/>
          </a:p>
        </p:txBody>
      </p:sp>
    </p:spTree>
    <p:extLst>
      <p:ext uri="{BB962C8B-B14F-4D97-AF65-F5344CB8AC3E}">
        <p14:creationId xmlns:p14="http://schemas.microsoft.com/office/powerpoint/2010/main" val="2979697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67201" y="2362201"/>
            <a:ext cx="4379913" cy="1500187"/>
          </a:xfrm>
        </p:spPr>
        <p:txBody>
          <a:bodyPr>
            <a:normAutofit fontScale="92500"/>
          </a:bodyPr>
          <a:lstStyle/>
          <a:p>
            <a:r>
              <a:rPr lang="en-US" sz="6000" dirty="0">
                <a:latin typeface="Adobe Arabic" pitchFamily="18" charset="-78"/>
                <a:cs typeface="Adobe Arabic" pitchFamily="18" charset="-78"/>
              </a:rPr>
              <a:t>THANK YOU</a:t>
            </a:r>
          </a:p>
        </p:txBody>
      </p:sp>
      <p:sp>
        <p:nvSpPr>
          <p:cNvPr id="4" name="Date Placeholder 3"/>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96</a:t>
            </a:fld>
            <a:endParaRPr lang="en-US"/>
          </a:p>
        </p:txBody>
      </p:sp>
      <p:cxnSp>
        <p:nvCxnSpPr>
          <p:cNvPr id="8" name="Straight Connector 7"/>
          <p:cNvCxnSpPr/>
          <p:nvPr/>
        </p:nvCxnSpPr>
        <p:spPr>
          <a:xfrm>
            <a:off x="4267200" y="3810000"/>
            <a:ext cx="3581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471140"/>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3127</TotalTime>
  <Words>12524</Words>
  <Application>Microsoft Office PowerPoint</Application>
  <PresentationFormat>Widescreen</PresentationFormat>
  <Paragraphs>852</Paragraphs>
  <Slides>96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Adobe Arabic</vt:lpstr>
      <vt:lpstr>Arial</vt:lpstr>
      <vt:lpstr>Arial-BoldMT</vt:lpstr>
      <vt:lpstr>ArialMT</vt:lpstr>
      <vt:lpstr>Calibri</vt:lpstr>
      <vt:lpstr>Source Sans Variable</vt:lpstr>
      <vt:lpstr>Times New Roman</vt:lpstr>
      <vt:lpstr>Wingdings</vt:lpstr>
      <vt:lpstr>Office Theme</vt:lpstr>
      <vt:lpstr>            Department of Computer Science &amp; Business Systems   SUBJECT: Usability Design of Software Applications Subject Code:   Topic Name: Project design lifecycle IV year, Sec: A </vt:lpstr>
      <vt:lpstr>Agenda</vt:lpstr>
      <vt:lpstr>The Process of Interaction Design</vt:lpstr>
      <vt:lpstr>The Process of Interaction Design</vt:lpstr>
      <vt:lpstr>The Process of Interaction Design</vt:lpstr>
      <vt:lpstr>The Process of Interaction Design</vt:lpstr>
      <vt:lpstr>What is Requirement ?</vt:lpstr>
      <vt:lpstr>What is Requirement ?</vt:lpstr>
      <vt:lpstr>What is Requirement ?</vt:lpstr>
      <vt:lpstr>What is Requirement ?</vt:lpstr>
      <vt:lpstr>How do you go about identifying requirements?</vt:lpstr>
      <vt:lpstr>How do you go about identifying requirements?</vt:lpstr>
      <vt:lpstr>Establishing Requirements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Establishing Requirements – Data gathering   </vt:lpstr>
      <vt:lpstr>How do you know when you have collected enough requirements to go on to the next step?</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DATA ANALYSIS, INTERPRETATION, AND PRESENTATION</vt:lpstr>
      <vt:lpstr>PowerPoint Presentation</vt:lpstr>
      <vt:lpstr>Design</vt:lpstr>
      <vt:lpstr>Conceptual Design</vt:lpstr>
      <vt:lpstr>Steps in Conceptual Design</vt:lpstr>
      <vt:lpstr>Developing an Initial Conceptual Model</vt:lpstr>
      <vt:lpstr>Developing an Initial Conceptual Model</vt:lpstr>
      <vt:lpstr>Developing an Initial Conceptual Model</vt:lpstr>
      <vt:lpstr>Developing an Initial Conceptual Model</vt:lpstr>
      <vt:lpstr>Developing an Initial Conceptual Model</vt:lpstr>
      <vt:lpstr>Developing an Initial Conceptual Model</vt:lpstr>
      <vt:lpstr>Developing an Initial Conceptual Model</vt:lpstr>
      <vt:lpstr>Developing an Initial Conceptual Model</vt:lpstr>
      <vt:lpstr>Developing an Initial Conceptual Model</vt:lpstr>
      <vt:lpstr>Expanding the Initial Conceptual Model</vt:lpstr>
      <vt:lpstr>Expanding the Initial Conceptual Model</vt:lpstr>
      <vt:lpstr>Expanding the Initial Conceptual Model</vt:lpstr>
      <vt:lpstr>Expanding the Initial Conceptual Model</vt:lpstr>
      <vt:lpstr>Concrete Design</vt:lpstr>
      <vt:lpstr>Concrete Design</vt:lpstr>
      <vt:lpstr>Implement (Design Prototype) </vt:lpstr>
      <vt:lpstr>Implement (Design Prototype)</vt:lpstr>
      <vt:lpstr>Implement (Design Prototype)</vt:lpstr>
      <vt:lpstr>Implement (Design Prototype)</vt:lpstr>
      <vt:lpstr>Implement (Design Prototype)</vt:lpstr>
      <vt:lpstr>Implement (Design Prototype) – STEPS</vt:lpstr>
      <vt:lpstr>Implement (Design Prototype)</vt:lpstr>
      <vt:lpstr>Implement (Design Prototype)</vt:lpstr>
      <vt:lpstr>Implement (Design Prototype)</vt:lpstr>
      <vt:lpstr>Generating Storyboards from Scenarios</vt:lpstr>
      <vt:lpstr>Generating Storyboards from Scenarios</vt:lpstr>
      <vt:lpstr>Generating Storyboards from Scenarios</vt:lpstr>
      <vt:lpstr>Generating Card-Based Prototypes from Use Cases</vt:lpstr>
      <vt:lpstr>Generating Card-Based Prototypes from Use Cases</vt:lpstr>
      <vt:lpstr>Generating Card-Based Prototypes from Use Cases</vt:lpstr>
      <vt:lpstr>Usability Testing</vt:lpstr>
      <vt:lpstr>Usability Testing</vt:lpstr>
      <vt:lpstr>Usability Testing</vt:lpstr>
      <vt:lpstr>Usability Testing</vt:lpstr>
      <vt:lpstr>Usability Testing</vt:lpstr>
      <vt:lpstr>Usability Testing</vt:lpstr>
      <vt:lpstr>Usability Testing</vt:lpstr>
      <vt:lpstr>Usability Testing</vt:lpstr>
      <vt:lpstr>Usability Testing</vt:lpstr>
      <vt:lpstr>Usability Testing</vt:lpstr>
      <vt:lpstr>Cost of Usability Testing</vt:lpstr>
      <vt:lpstr>Usability Testing</vt:lpstr>
      <vt:lpstr>Usability Testing</vt:lpstr>
      <vt:lpstr>Usability Testing</vt:lpstr>
      <vt:lpstr>Usability Testing</vt:lpstr>
      <vt:lpstr>Usability Testing</vt:lpstr>
      <vt:lpstr>Usability Testing</vt:lpstr>
      <vt:lpstr>Usability Testing</vt:lpstr>
      <vt:lpstr>Usability Testing</vt:lpstr>
      <vt:lpstr>WIT and WIL Scenario</vt:lpstr>
      <vt:lpstr>Practice Questions</vt:lpstr>
      <vt:lpstr>References</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ohri</dc:creator>
  <cp:lastModifiedBy>Microsoft account</cp:lastModifiedBy>
  <cp:revision>327</cp:revision>
  <dcterms:created xsi:type="dcterms:W3CDTF">2020-06-24T18:00:23Z</dcterms:created>
  <dcterms:modified xsi:type="dcterms:W3CDTF">2025-09-15T02:31:30Z</dcterms:modified>
</cp:coreProperties>
</file>